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0070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1169670"/>
          </a:xfrm>
          <a:custGeom>
            <a:avLst/>
            <a:gdLst/>
            <a:ahLst/>
            <a:cxnLst/>
            <a:rect l="l" t="t" r="r" b="b"/>
            <a:pathLst>
              <a:path w="12192000" h="1169670">
                <a:moveTo>
                  <a:pt x="0" y="0"/>
                </a:moveTo>
                <a:lnTo>
                  <a:pt x="12192000" y="0"/>
                </a:lnTo>
                <a:lnTo>
                  <a:pt x="12192000" y="1169435"/>
                </a:lnTo>
                <a:lnTo>
                  <a:pt x="0" y="1169435"/>
                </a:lnTo>
                <a:lnTo>
                  <a:pt x="0" y="0"/>
                </a:lnTo>
                <a:close/>
              </a:path>
            </a:pathLst>
          </a:custGeom>
          <a:solidFill>
            <a:srgbClr val="1E7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9907" y="187451"/>
            <a:ext cx="8373109" cy="995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1058" y="1633728"/>
            <a:ext cx="10549882" cy="2232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0070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36169" y="6515859"/>
            <a:ext cx="630554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1E7FB8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960" y="6269982"/>
            <a:ext cx="1603375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7FB8"/>
                </a:solidFill>
                <a:latin typeface="Leelawadee"/>
                <a:cs typeface="Leelawadee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6.jp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patientsafety/safesurgery/pulse_oximetry/tr_material/e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38400" y="432339"/>
            <a:ext cx="6781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sz="3200" b="1" dirty="0" smtClean="0">
                <a:solidFill>
                  <a:schemeClr val="bg1"/>
                </a:solidFill>
                <a:latin typeface="Tahoma"/>
                <a:cs typeface="Tahoma"/>
              </a:rPr>
              <a:t>OXYGEN</a:t>
            </a:r>
            <a:r>
              <a:rPr sz="3200" b="1" spc="-25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chemeClr val="bg1"/>
                </a:solidFill>
                <a:latin typeface="Tahoma"/>
                <a:cs typeface="Tahoma"/>
              </a:rPr>
              <a:t>THERAPY</a:t>
            </a:r>
            <a:endParaRPr sz="32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pic>
        <p:nvPicPr>
          <p:cNvPr id="10" name="Picture 9" descr="Image result for MOH Logo ugand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272" y="6096000"/>
            <a:ext cx="647728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601941" y="4947107"/>
            <a:ext cx="477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Developed with input from MOH, WHO,CDC,IDI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0" y="2438400"/>
            <a:ext cx="1911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Module: 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189" y="401827"/>
            <a:ext cx="6235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Oxygen therapy </a:t>
            </a:r>
            <a:r>
              <a:rPr sz="3600" dirty="0"/>
              <a:t>in</a:t>
            </a:r>
            <a:r>
              <a:rPr sz="3600" spc="-55" dirty="0"/>
              <a:t> </a:t>
            </a:r>
            <a:r>
              <a:rPr sz="3600" spc="-5" dirty="0"/>
              <a:t>children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676698" y="1666747"/>
            <a:ext cx="8789670" cy="358394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93700" marR="577850" indent="-342900">
              <a:lnSpc>
                <a:spcPts val="2620"/>
              </a:lnSpc>
              <a:spcBef>
                <a:spcPts val="405"/>
              </a:spcBef>
              <a:buChar char="●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Compliance may require assistance from nursing staff and  family members.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70C0"/>
              </a:buClr>
              <a:buFont typeface="Tahoma"/>
              <a:buChar char="●"/>
            </a:pPr>
            <a:endParaRPr sz="3100">
              <a:latin typeface="Times New Roman"/>
              <a:cs typeface="Times New Roman"/>
            </a:endParaRPr>
          </a:p>
          <a:p>
            <a:pPr marL="393700" marR="17780" indent="-342900">
              <a:lnSpc>
                <a:spcPts val="2590"/>
              </a:lnSpc>
              <a:buChar char="●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Humidification </a:t>
            </a:r>
            <a:r>
              <a:rPr sz="2400" dirty="0">
                <a:solidFill>
                  <a:srgbClr val="0070C0"/>
                </a:solidFill>
                <a:latin typeface="Tahoma"/>
                <a:cs typeface="Tahoma"/>
              </a:rPr>
              <a:t>is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not required when using standard flow rates,  </a:t>
            </a:r>
            <a:r>
              <a:rPr sz="2400" dirty="0">
                <a:solidFill>
                  <a:srgbClr val="0070C0"/>
                </a:solidFill>
                <a:latin typeface="Tahoma"/>
                <a:cs typeface="Tahoma"/>
              </a:rPr>
              <a:t>as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natural nasal mechanisms heat and</a:t>
            </a:r>
            <a:r>
              <a:rPr sz="2400" spc="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humidify.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70C0"/>
              </a:buClr>
              <a:buFont typeface="Tahoma"/>
              <a:buChar char="●"/>
            </a:pPr>
            <a:endParaRPr sz="3000">
              <a:latin typeface="Times New Roman"/>
              <a:cs typeface="Times New Roman"/>
            </a:endParaRPr>
          </a:p>
          <a:p>
            <a:pPr marL="393700" marR="706755" indent="-342900">
              <a:lnSpc>
                <a:spcPts val="2620"/>
              </a:lnSpc>
              <a:buChar char="●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FiO</a:t>
            </a:r>
            <a:r>
              <a:rPr sz="2400" spc="-7" baseline="-17361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400" dirty="0">
                <a:solidFill>
                  <a:srgbClr val="0070C0"/>
                </a:solidFill>
                <a:latin typeface="Tahoma"/>
                <a:cs typeface="Tahoma"/>
              </a:rPr>
              <a:t>is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determined by flow rate, nasal diameter and body  weight:</a:t>
            </a:r>
            <a:endParaRPr sz="2400">
              <a:latin typeface="Tahoma"/>
              <a:cs typeface="Tahoma"/>
            </a:endParaRPr>
          </a:p>
          <a:p>
            <a:pPr marL="793750" marR="331470" indent="-285750">
              <a:lnSpc>
                <a:spcPts val="2180"/>
              </a:lnSpc>
              <a:spcBef>
                <a:spcPts val="630"/>
              </a:spcBef>
              <a:tabLst>
                <a:tab pos="793115" algn="l"/>
              </a:tabLst>
            </a:pPr>
            <a:r>
              <a:rPr sz="2100" dirty="0">
                <a:solidFill>
                  <a:srgbClr val="0070C0"/>
                </a:solidFill>
                <a:latin typeface="Arial"/>
                <a:cs typeface="Arial"/>
              </a:rPr>
              <a:t>–	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in infants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up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to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10 kg: 0.5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L/min (35%);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1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L/min (45%);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L/min  (55%).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94042" y="259171"/>
            <a:ext cx="1170601" cy="809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189" y="401827"/>
            <a:ext cx="5078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Monitor oxygen</a:t>
            </a:r>
            <a:r>
              <a:rPr sz="3600" spc="-50" dirty="0"/>
              <a:t> </a:t>
            </a:r>
            <a:r>
              <a:rPr sz="3600" spc="-5" dirty="0"/>
              <a:t>levels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113972" y="1383791"/>
            <a:ext cx="9597390" cy="334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130" indent="-354330">
              <a:lnSpc>
                <a:spcPct val="100000"/>
              </a:lnSpc>
              <a:spcBef>
                <a:spcPts val="100"/>
              </a:spcBef>
              <a:buChar char="●"/>
              <a:tabLst>
                <a:tab pos="405130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Clinical signs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are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not reliable indicators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of</a:t>
            </a:r>
            <a:r>
              <a:rPr sz="2900" spc="9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hypoxaemia.</a:t>
            </a:r>
            <a:endParaRPr sz="2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70C0"/>
              </a:buClr>
              <a:buFont typeface="Tahoma"/>
              <a:buChar char="●"/>
            </a:pPr>
            <a:endParaRPr sz="2750">
              <a:latin typeface="Times New Roman"/>
              <a:cs typeface="Times New Roman"/>
            </a:endParaRPr>
          </a:p>
          <a:p>
            <a:pPr marL="404495" marR="43180" indent="-354330">
              <a:lnSpc>
                <a:spcPts val="3190"/>
              </a:lnSpc>
              <a:buChar char="●"/>
              <a:tabLst>
                <a:tab pos="405130" algn="l"/>
                <a:tab pos="7755255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Pulse oximeters should be available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all settings caring  for patients with SARI and used</a:t>
            </a:r>
            <a:r>
              <a:rPr sz="2900" spc="13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to</a:t>
            </a:r>
            <a:r>
              <a:rPr sz="2900" spc="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measure	the</a:t>
            </a:r>
            <a:r>
              <a:rPr sz="2900" spc="-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2850" spc="-7" baseline="-17543" dirty="0">
                <a:solidFill>
                  <a:srgbClr val="0070C0"/>
                </a:solidFill>
                <a:latin typeface="Tahoma"/>
                <a:cs typeface="Tahoma"/>
              </a:rPr>
              <a:t>2</a:t>
            </a:r>
            <a:endParaRPr sz="2850" baseline="-17543">
              <a:latin typeface="Tahoma"/>
              <a:cs typeface="Tahoma"/>
            </a:endParaRPr>
          </a:p>
          <a:p>
            <a:pPr marL="516890">
              <a:lnSpc>
                <a:spcPct val="100000"/>
              </a:lnSpc>
              <a:spcBef>
                <a:spcPts val="60"/>
              </a:spcBef>
              <a:tabLst>
                <a:tab pos="828040" algn="l"/>
              </a:tabLst>
            </a:pP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-	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pre-hospital, emergency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area, ward,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and</a:t>
            </a:r>
            <a:r>
              <a:rPr sz="1800" spc="3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ICU.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buChar char="●"/>
              <a:tabLst>
                <a:tab pos="393700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Blood gas analyser should be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available in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the</a:t>
            </a:r>
            <a:r>
              <a:rPr sz="2900" spc="4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ICU:</a:t>
            </a:r>
            <a:endParaRPr sz="2900">
              <a:latin typeface="Tahoma"/>
              <a:cs typeface="Tahoma"/>
            </a:endParaRPr>
          </a:p>
          <a:p>
            <a:pPr marL="793115" marR="635000" indent="-285750">
              <a:lnSpc>
                <a:spcPts val="2180"/>
              </a:lnSpc>
              <a:spcBef>
                <a:spcPts val="390"/>
              </a:spcBef>
              <a:tabLst>
                <a:tab pos="793115" algn="l"/>
              </a:tabLst>
            </a:pPr>
            <a:r>
              <a:rPr sz="2000" dirty="0">
                <a:solidFill>
                  <a:srgbClr val="0070C0"/>
                </a:solidFill>
                <a:latin typeface="Arial"/>
                <a:cs typeface="Arial"/>
              </a:rPr>
              <a:t>–	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measures pH,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PO</a:t>
            </a:r>
            <a:r>
              <a:rPr sz="1950" baseline="-17094" dirty="0">
                <a:solidFill>
                  <a:srgbClr val="0070C0"/>
                </a:solidFill>
                <a:latin typeface="Tahoma"/>
                <a:cs typeface="Tahoma"/>
              </a:rPr>
              <a:t>2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,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and PCO</a:t>
            </a:r>
            <a:r>
              <a:rPr sz="1950" spc="-7" baseline="-17094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for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patients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on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mechanical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ventilation, with 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severe hypoxaemia,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risk of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hypercapnea and shock states.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46388" y="0"/>
            <a:ext cx="1422575" cy="160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73571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Oxygen titration </a:t>
            </a:r>
            <a:r>
              <a:rPr sz="3600" dirty="0"/>
              <a:t>to </a:t>
            </a:r>
            <a:r>
              <a:rPr sz="3600" spc="-5" dirty="0"/>
              <a:t>reach</a:t>
            </a:r>
            <a:r>
              <a:rPr sz="3600" spc="-45" dirty="0"/>
              <a:t> </a:t>
            </a:r>
            <a:r>
              <a:rPr sz="3600" spc="-5" dirty="0"/>
              <a:t>target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881740" y="1353454"/>
            <a:ext cx="9578975" cy="4538980"/>
          </a:xfrm>
          <a:custGeom>
            <a:avLst/>
            <a:gdLst/>
            <a:ahLst/>
            <a:cxnLst/>
            <a:rect l="l" t="t" r="r" b="b"/>
            <a:pathLst>
              <a:path w="9578975" h="4538980">
                <a:moveTo>
                  <a:pt x="0" y="0"/>
                </a:moveTo>
                <a:lnTo>
                  <a:pt x="9578444" y="0"/>
                </a:lnTo>
                <a:lnTo>
                  <a:pt x="9578444" y="4538410"/>
                </a:lnTo>
                <a:lnTo>
                  <a:pt x="0" y="453841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3958" y="1298447"/>
            <a:ext cx="9053195" cy="414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Titrate oxygen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to</a:t>
            </a:r>
            <a:r>
              <a:rPr sz="2900" spc="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target:</a:t>
            </a:r>
            <a:endParaRPr sz="2900">
              <a:latin typeface="Tahoma"/>
              <a:cs typeface="Tahoma"/>
            </a:endParaRPr>
          </a:p>
          <a:p>
            <a:pPr marL="806450" lvl="1" indent="-28575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805815" algn="l"/>
                <a:tab pos="8064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1950" spc="-7" baseline="-17094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≥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90%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adults and</a:t>
            </a:r>
            <a:r>
              <a:rPr sz="2000" spc="-19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children</a:t>
            </a:r>
            <a:endParaRPr sz="2000">
              <a:latin typeface="Tahoma"/>
              <a:cs typeface="Tahoma"/>
            </a:endParaRPr>
          </a:p>
          <a:p>
            <a:pPr marL="806450" lvl="1" indent="-285750">
              <a:lnSpc>
                <a:spcPct val="100000"/>
              </a:lnSpc>
              <a:spcBef>
                <a:spcPts val="2210"/>
              </a:spcBef>
              <a:buFont typeface="Arial"/>
              <a:buChar char="–"/>
              <a:tabLst>
                <a:tab pos="805815" algn="l"/>
                <a:tab pos="8064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1950" spc="-7" baseline="-17094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≥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92–95%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000" b="1" spc="-5" dirty="0">
                <a:solidFill>
                  <a:srgbClr val="0070C0"/>
                </a:solidFill>
                <a:latin typeface="Tahoma"/>
                <a:cs typeface="Tahoma"/>
              </a:rPr>
              <a:t>pregnant</a:t>
            </a:r>
            <a:r>
              <a:rPr sz="2000" b="1" spc="-19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patients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buClr>
                <a:srgbClr val="0070C0"/>
              </a:buClr>
              <a:buFont typeface="Arial"/>
              <a:buChar char="–"/>
            </a:pPr>
            <a:endParaRPr sz="2400">
              <a:latin typeface="Times New Roman"/>
              <a:cs typeface="Times New Roman"/>
            </a:endParaRPr>
          </a:p>
          <a:p>
            <a:pPr marL="806450" marR="55880" lvl="1" indent="-285750">
              <a:lnSpc>
                <a:spcPct val="81000"/>
              </a:lnSpc>
              <a:buFont typeface="Arial"/>
              <a:buChar char="–"/>
              <a:tabLst>
                <a:tab pos="805815" algn="l"/>
                <a:tab pos="8064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1950" spc="-7" baseline="-17094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≥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94%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if child or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adult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signs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of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multi-organ failure, including  shock,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alteration of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mental status, severe anaemia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until resuscitation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has  stabilized patients, then resume target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≥</a:t>
            </a:r>
            <a:r>
              <a:rPr sz="2000" spc="-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90%.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70C0"/>
              </a:buClr>
              <a:buFont typeface="Arial"/>
              <a:buChar char="–"/>
            </a:pPr>
            <a:endParaRPr sz="275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Titrate oxygen up and down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to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achieve</a:t>
            </a:r>
            <a:r>
              <a:rPr sz="2900" spc="4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target.</a:t>
            </a:r>
            <a:endParaRPr sz="2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70C0"/>
              </a:buClr>
              <a:buFont typeface="Arial"/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Wean oxygen when patient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is</a:t>
            </a:r>
            <a:r>
              <a:rPr sz="2900" spc="3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stable.</a:t>
            </a:r>
            <a:endParaRPr sz="29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60178" y="6021289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821" y="0"/>
                </a:lnTo>
              </a:path>
            </a:pathLst>
          </a:custGeom>
          <a:ln w="2540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21289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80">
                <a:moveTo>
                  <a:pt x="0" y="0"/>
                </a:moveTo>
                <a:lnTo>
                  <a:pt x="1731815" y="0"/>
                </a:lnTo>
              </a:path>
            </a:pathLst>
          </a:custGeom>
          <a:ln w="2540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15"/>
              </a:lnSpc>
              <a:spcBef>
                <a:spcPts val="100"/>
              </a:spcBef>
            </a:pPr>
            <a:r>
              <a:rPr spc="-5" dirty="0"/>
              <a:t>Titrate oxygen:</a:t>
            </a:r>
          </a:p>
          <a:p>
            <a:pPr marL="12700">
              <a:lnSpc>
                <a:spcPts val="3815"/>
              </a:lnSpc>
            </a:pPr>
            <a:r>
              <a:rPr dirty="0"/>
              <a:t>use </a:t>
            </a:r>
            <a:r>
              <a:rPr spc="-5" dirty="0"/>
              <a:t>appropriate dose and delivery</a:t>
            </a:r>
            <a:r>
              <a:rPr spc="-25" dirty="0"/>
              <a:t> </a:t>
            </a:r>
            <a:r>
              <a:rPr spc="-5" dirty="0"/>
              <a:t>device</a:t>
            </a:r>
          </a:p>
        </p:txBody>
      </p:sp>
      <p:sp>
        <p:nvSpPr>
          <p:cNvPr id="6" name="object 6"/>
          <p:cNvSpPr/>
          <p:nvPr/>
        </p:nvSpPr>
        <p:spPr>
          <a:xfrm>
            <a:off x="1731815" y="1428328"/>
            <a:ext cx="2510155" cy="2266315"/>
          </a:xfrm>
          <a:custGeom>
            <a:avLst/>
            <a:gdLst/>
            <a:ahLst/>
            <a:cxnLst/>
            <a:rect l="l" t="t" r="r" b="b"/>
            <a:pathLst>
              <a:path w="2510154" h="2266315">
                <a:moveTo>
                  <a:pt x="0" y="0"/>
                </a:moveTo>
                <a:lnTo>
                  <a:pt x="2509655" y="0"/>
                </a:lnTo>
                <a:lnTo>
                  <a:pt x="2509655" y="2266168"/>
                </a:lnTo>
                <a:lnTo>
                  <a:pt x="0" y="2266168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41470" y="1428328"/>
            <a:ext cx="3067050" cy="2266315"/>
          </a:xfrm>
          <a:custGeom>
            <a:avLst/>
            <a:gdLst/>
            <a:ahLst/>
            <a:cxnLst/>
            <a:rect l="l" t="t" r="r" b="b"/>
            <a:pathLst>
              <a:path w="3067050" h="2266315">
                <a:moveTo>
                  <a:pt x="0" y="0"/>
                </a:moveTo>
                <a:lnTo>
                  <a:pt x="3066877" y="0"/>
                </a:lnTo>
                <a:lnTo>
                  <a:pt x="3066877" y="2266168"/>
                </a:lnTo>
                <a:lnTo>
                  <a:pt x="0" y="2266168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08348" y="1428328"/>
            <a:ext cx="3152140" cy="2266315"/>
          </a:xfrm>
          <a:custGeom>
            <a:avLst/>
            <a:gdLst/>
            <a:ahLst/>
            <a:cxnLst/>
            <a:rect l="l" t="t" r="r" b="b"/>
            <a:pathLst>
              <a:path w="3152140" h="2266315">
                <a:moveTo>
                  <a:pt x="0" y="0"/>
                </a:moveTo>
                <a:lnTo>
                  <a:pt x="3151830" y="0"/>
                </a:lnTo>
                <a:lnTo>
                  <a:pt x="3151830" y="2266168"/>
                </a:lnTo>
                <a:lnTo>
                  <a:pt x="0" y="2266168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815" y="3694497"/>
            <a:ext cx="2510155" cy="1410335"/>
          </a:xfrm>
          <a:custGeom>
            <a:avLst/>
            <a:gdLst/>
            <a:ahLst/>
            <a:cxnLst/>
            <a:rect l="l" t="t" r="r" b="b"/>
            <a:pathLst>
              <a:path w="2510154" h="1410335">
                <a:moveTo>
                  <a:pt x="0" y="0"/>
                </a:moveTo>
                <a:lnTo>
                  <a:pt x="2509655" y="0"/>
                </a:lnTo>
                <a:lnTo>
                  <a:pt x="2509655" y="1409890"/>
                </a:lnTo>
                <a:lnTo>
                  <a:pt x="0" y="1409890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41470" y="3694497"/>
            <a:ext cx="3067050" cy="1410335"/>
          </a:xfrm>
          <a:custGeom>
            <a:avLst/>
            <a:gdLst/>
            <a:ahLst/>
            <a:cxnLst/>
            <a:rect l="l" t="t" r="r" b="b"/>
            <a:pathLst>
              <a:path w="3067050" h="1410335">
                <a:moveTo>
                  <a:pt x="0" y="0"/>
                </a:moveTo>
                <a:lnTo>
                  <a:pt x="3066877" y="0"/>
                </a:lnTo>
                <a:lnTo>
                  <a:pt x="3066877" y="1409890"/>
                </a:lnTo>
                <a:lnTo>
                  <a:pt x="0" y="1409890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08348" y="3694497"/>
            <a:ext cx="3152140" cy="1410335"/>
          </a:xfrm>
          <a:custGeom>
            <a:avLst/>
            <a:gdLst/>
            <a:ahLst/>
            <a:cxnLst/>
            <a:rect l="l" t="t" r="r" b="b"/>
            <a:pathLst>
              <a:path w="3152140" h="1410335">
                <a:moveTo>
                  <a:pt x="0" y="0"/>
                </a:moveTo>
                <a:lnTo>
                  <a:pt x="3151830" y="0"/>
                </a:lnTo>
                <a:lnTo>
                  <a:pt x="3151830" y="1409890"/>
                </a:lnTo>
                <a:lnTo>
                  <a:pt x="0" y="1409890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1815" y="5104387"/>
            <a:ext cx="2510155" cy="875665"/>
          </a:xfrm>
          <a:custGeom>
            <a:avLst/>
            <a:gdLst/>
            <a:ahLst/>
            <a:cxnLst/>
            <a:rect l="l" t="t" r="r" b="b"/>
            <a:pathLst>
              <a:path w="2510154" h="875664">
                <a:moveTo>
                  <a:pt x="0" y="0"/>
                </a:moveTo>
                <a:lnTo>
                  <a:pt x="2509655" y="0"/>
                </a:lnTo>
                <a:lnTo>
                  <a:pt x="2509655" y="875368"/>
                </a:lnTo>
                <a:lnTo>
                  <a:pt x="0" y="875368"/>
                </a:lnTo>
                <a:lnTo>
                  <a:pt x="0" y="0"/>
                </a:lnTo>
                <a:close/>
              </a:path>
            </a:pathLst>
          </a:custGeom>
          <a:solidFill>
            <a:srgbClr val="F3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41470" y="5104387"/>
            <a:ext cx="3067050" cy="875665"/>
          </a:xfrm>
          <a:custGeom>
            <a:avLst/>
            <a:gdLst/>
            <a:ahLst/>
            <a:cxnLst/>
            <a:rect l="l" t="t" r="r" b="b"/>
            <a:pathLst>
              <a:path w="3067050" h="875664">
                <a:moveTo>
                  <a:pt x="0" y="0"/>
                </a:moveTo>
                <a:lnTo>
                  <a:pt x="3066877" y="0"/>
                </a:lnTo>
                <a:lnTo>
                  <a:pt x="3066877" y="875368"/>
                </a:lnTo>
                <a:lnTo>
                  <a:pt x="0" y="875368"/>
                </a:lnTo>
                <a:lnTo>
                  <a:pt x="0" y="0"/>
                </a:lnTo>
                <a:close/>
              </a:path>
            </a:pathLst>
          </a:custGeom>
          <a:solidFill>
            <a:srgbClr val="F3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08348" y="5104387"/>
            <a:ext cx="3152140" cy="875665"/>
          </a:xfrm>
          <a:custGeom>
            <a:avLst/>
            <a:gdLst/>
            <a:ahLst/>
            <a:cxnLst/>
            <a:rect l="l" t="t" r="r" b="b"/>
            <a:pathLst>
              <a:path w="3152140" h="875664">
                <a:moveTo>
                  <a:pt x="0" y="0"/>
                </a:moveTo>
                <a:lnTo>
                  <a:pt x="3151830" y="0"/>
                </a:lnTo>
                <a:lnTo>
                  <a:pt x="3151830" y="875368"/>
                </a:lnTo>
                <a:lnTo>
                  <a:pt x="0" y="875368"/>
                </a:lnTo>
                <a:lnTo>
                  <a:pt x="0" y="0"/>
                </a:lnTo>
                <a:close/>
              </a:path>
            </a:pathLst>
          </a:custGeom>
          <a:solidFill>
            <a:srgbClr val="F3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1815" y="5979755"/>
            <a:ext cx="2510155" cy="878840"/>
          </a:xfrm>
          <a:custGeom>
            <a:avLst/>
            <a:gdLst/>
            <a:ahLst/>
            <a:cxnLst/>
            <a:rect l="l" t="t" r="r" b="b"/>
            <a:pathLst>
              <a:path w="2510154" h="878840">
                <a:moveTo>
                  <a:pt x="0" y="0"/>
                </a:moveTo>
                <a:lnTo>
                  <a:pt x="2509655" y="0"/>
                </a:lnTo>
                <a:lnTo>
                  <a:pt x="2509655" y="878244"/>
                </a:lnTo>
                <a:lnTo>
                  <a:pt x="0" y="878244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41470" y="5979755"/>
            <a:ext cx="3067050" cy="878840"/>
          </a:xfrm>
          <a:custGeom>
            <a:avLst/>
            <a:gdLst/>
            <a:ahLst/>
            <a:cxnLst/>
            <a:rect l="l" t="t" r="r" b="b"/>
            <a:pathLst>
              <a:path w="3067050" h="878840">
                <a:moveTo>
                  <a:pt x="0" y="0"/>
                </a:moveTo>
                <a:lnTo>
                  <a:pt x="3066877" y="0"/>
                </a:lnTo>
                <a:lnTo>
                  <a:pt x="3066877" y="878244"/>
                </a:lnTo>
                <a:lnTo>
                  <a:pt x="0" y="878244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08348" y="5979755"/>
            <a:ext cx="3152140" cy="878840"/>
          </a:xfrm>
          <a:custGeom>
            <a:avLst/>
            <a:gdLst/>
            <a:ahLst/>
            <a:cxnLst/>
            <a:rect l="l" t="t" r="r" b="b"/>
            <a:pathLst>
              <a:path w="3152140" h="878840">
                <a:moveTo>
                  <a:pt x="0" y="0"/>
                </a:moveTo>
                <a:lnTo>
                  <a:pt x="3151830" y="0"/>
                </a:lnTo>
                <a:lnTo>
                  <a:pt x="3151830" y="878244"/>
                </a:lnTo>
                <a:lnTo>
                  <a:pt x="0" y="878244"/>
                </a:lnTo>
                <a:lnTo>
                  <a:pt x="0" y="0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41471" y="1421978"/>
            <a:ext cx="0" cy="5436235"/>
          </a:xfrm>
          <a:custGeom>
            <a:avLst/>
            <a:gdLst/>
            <a:ahLst/>
            <a:cxnLst/>
            <a:rect l="l" t="t" r="r" b="b"/>
            <a:pathLst>
              <a:path h="5436234">
                <a:moveTo>
                  <a:pt x="0" y="0"/>
                </a:moveTo>
                <a:lnTo>
                  <a:pt x="0" y="54360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08349" y="1421978"/>
            <a:ext cx="0" cy="5436235"/>
          </a:xfrm>
          <a:custGeom>
            <a:avLst/>
            <a:gdLst/>
            <a:ahLst/>
            <a:cxnLst/>
            <a:rect l="l" t="t" r="r" b="b"/>
            <a:pathLst>
              <a:path h="5436234">
                <a:moveTo>
                  <a:pt x="0" y="0"/>
                </a:moveTo>
                <a:lnTo>
                  <a:pt x="0" y="54360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25465" y="3694497"/>
            <a:ext cx="8741410" cy="0"/>
          </a:xfrm>
          <a:custGeom>
            <a:avLst/>
            <a:gdLst/>
            <a:ahLst/>
            <a:cxnLst/>
            <a:rect l="l" t="t" r="r" b="b"/>
            <a:pathLst>
              <a:path w="8741410">
                <a:moveTo>
                  <a:pt x="0" y="0"/>
                </a:moveTo>
                <a:lnTo>
                  <a:pt x="8741064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25465" y="5104388"/>
            <a:ext cx="8741410" cy="0"/>
          </a:xfrm>
          <a:custGeom>
            <a:avLst/>
            <a:gdLst/>
            <a:ahLst/>
            <a:cxnLst/>
            <a:rect l="l" t="t" r="r" b="b"/>
            <a:pathLst>
              <a:path w="8741410">
                <a:moveTo>
                  <a:pt x="0" y="0"/>
                </a:moveTo>
                <a:lnTo>
                  <a:pt x="87410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5465" y="5979756"/>
            <a:ext cx="8741410" cy="0"/>
          </a:xfrm>
          <a:custGeom>
            <a:avLst/>
            <a:gdLst/>
            <a:ahLst/>
            <a:cxnLst/>
            <a:rect l="l" t="t" r="r" b="b"/>
            <a:pathLst>
              <a:path w="8741410">
                <a:moveTo>
                  <a:pt x="0" y="0"/>
                </a:moveTo>
                <a:lnTo>
                  <a:pt x="87410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1815" y="1421978"/>
            <a:ext cx="0" cy="5436235"/>
          </a:xfrm>
          <a:custGeom>
            <a:avLst/>
            <a:gdLst/>
            <a:ahLst/>
            <a:cxnLst/>
            <a:rect l="l" t="t" r="r" b="b"/>
            <a:pathLst>
              <a:path h="5436234">
                <a:moveTo>
                  <a:pt x="0" y="0"/>
                </a:moveTo>
                <a:lnTo>
                  <a:pt x="0" y="54360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460179" y="1421978"/>
            <a:ext cx="0" cy="5436235"/>
          </a:xfrm>
          <a:custGeom>
            <a:avLst/>
            <a:gdLst/>
            <a:ahLst/>
            <a:cxnLst/>
            <a:rect l="l" t="t" r="r" b="b"/>
            <a:pathLst>
              <a:path h="5436234">
                <a:moveTo>
                  <a:pt x="0" y="0"/>
                </a:moveTo>
                <a:lnTo>
                  <a:pt x="0" y="54360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5465" y="1428328"/>
            <a:ext cx="8741410" cy="0"/>
          </a:xfrm>
          <a:custGeom>
            <a:avLst/>
            <a:gdLst/>
            <a:ahLst/>
            <a:cxnLst/>
            <a:rect l="l" t="t" r="r" b="b"/>
            <a:pathLst>
              <a:path w="8741410">
                <a:moveTo>
                  <a:pt x="0" y="0"/>
                </a:moveTo>
                <a:lnTo>
                  <a:pt x="87410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38073" y="4054348"/>
            <a:ext cx="24974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250" b="1" baseline="-18518" dirty="0">
                <a:solidFill>
                  <a:srgbClr val="0070C0"/>
                </a:solidFill>
                <a:latin typeface="Arial"/>
                <a:cs typeface="Arial"/>
              </a:rPr>
              <a:t>2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dose 1–5</a:t>
            </a:r>
            <a:r>
              <a:rPr sz="2200" b="1" spc="-3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L/min</a:t>
            </a:r>
            <a:endParaRPr sz="2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8553" y="4054348"/>
            <a:ext cx="26530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250" b="1" baseline="-18518" dirty="0">
                <a:solidFill>
                  <a:srgbClr val="0070C0"/>
                </a:solidFill>
                <a:latin typeface="Arial"/>
                <a:cs typeface="Arial"/>
              </a:rPr>
              <a:t>2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dose 6–10</a:t>
            </a:r>
            <a:r>
              <a:rPr sz="2200" b="1" spc="-3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L/min</a:t>
            </a:r>
            <a:endParaRPr sz="2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80119" y="4054348"/>
            <a:ext cx="280860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250" b="1" baseline="-18518" dirty="0">
                <a:solidFill>
                  <a:srgbClr val="0070C0"/>
                </a:solidFill>
                <a:latin typeface="Arial"/>
                <a:cs typeface="Arial"/>
              </a:rPr>
              <a:t>2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dose 10–15</a:t>
            </a:r>
            <a:r>
              <a:rPr sz="2200" b="1" spc="-3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L/min</a:t>
            </a:r>
            <a:endParaRPr sz="2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57161" y="5121147"/>
            <a:ext cx="1859280" cy="7023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06705" marR="30480" indent="-269240">
              <a:lnSpc>
                <a:spcPct val="101800"/>
              </a:lnSpc>
              <a:spcBef>
                <a:spcPts val="5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FiO</a:t>
            </a:r>
            <a:r>
              <a:rPr sz="2250" b="1" baseline="-18518" dirty="0">
                <a:solidFill>
                  <a:srgbClr val="0070C0"/>
                </a:solidFill>
                <a:latin typeface="Arial"/>
                <a:cs typeface="Arial"/>
              </a:rPr>
              <a:t>2 </a:t>
            </a: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estimate 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0.25–0.40</a:t>
            </a:r>
            <a:endParaRPr sz="2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56490" y="5121147"/>
            <a:ext cx="2637155" cy="70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FiO</a:t>
            </a:r>
            <a:r>
              <a:rPr sz="2250" b="1" baseline="-18518" dirty="0">
                <a:solidFill>
                  <a:srgbClr val="0070C0"/>
                </a:solidFill>
                <a:latin typeface="Arial"/>
                <a:cs typeface="Arial"/>
              </a:rPr>
              <a:t>2 </a:t>
            </a: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estimate</a:t>
            </a:r>
            <a:r>
              <a:rPr sz="2200" b="1" spc="-29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0.40–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0.60</a:t>
            </a:r>
            <a:endParaRPr sz="2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54781" y="5121147"/>
            <a:ext cx="1859280" cy="7023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46075" marR="30480" indent="-307975">
              <a:lnSpc>
                <a:spcPct val="101800"/>
              </a:lnSpc>
              <a:spcBef>
                <a:spcPts val="5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FiO</a:t>
            </a:r>
            <a:r>
              <a:rPr sz="2250" b="1" baseline="-18518" dirty="0">
                <a:solidFill>
                  <a:srgbClr val="0070C0"/>
                </a:solidFill>
                <a:latin typeface="Arial"/>
                <a:cs typeface="Arial"/>
              </a:rPr>
              <a:t>2 </a:t>
            </a: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estimate 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0.60–0.95</a:t>
            </a:r>
            <a:endParaRPr sz="2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32555" y="5995923"/>
            <a:ext cx="19081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Nasal</a:t>
            </a:r>
            <a:r>
              <a:rPr sz="2200" b="1" spc="-5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cannula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89047" y="5995923"/>
            <a:ext cx="237236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Simple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face</a:t>
            </a:r>
            <a:r>
              <a:rPr sz="2200" b="1" spc="-6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mask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37306" y="5995923"/>
            <a:ext cx="20942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Face </a:t>
            </a: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mask</a:t>
            </a:r>
            <a:r>
              <a:rPr sz="2200" b="1" spc="-7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with</a:t>
            </a:r>
            <a:endParaRPr sz="2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784297" y="1546396"/>
            <a:ext cx="1732142" cy="23325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31815" y="1555035"/>
            <a:ext cx="2214491" cy="2357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29065" y="1546396"/>
            <a:ext cx="1526242" cy="2365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287510" y="1161796"/>
            <a:ext cx="25787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000066"/>
                </a:solidFill>
                <a:latin typeface="Arial"/>
                <a:cs typeface="Arial"/>
              </a:rPr>
              <a:t>Medical Illustration, Leicester Royal</a:t>
            </a:r>
            <a:r>
              <a:rPr sz="1000" spc="-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66"/>
                </a:solidFill>
                <a:latin typeface="Arial"/>
                <a:cs typeface="Arial"/>
              </a:rPr>
              <a:t>Infirmary,</a:t>
            </a:r>
            <a:endParaRPr sz="1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spc="-5" dirty="0">
                <a:solidFill>
                  <a:srgbClr val="000066"/>
                </a:solidFill>
                <a:latin typeface="Arial"/>
                <a:cs typeface="Arial"/>
              </a:rPr>
              <a:t>Leicester,</a:t>
            </a:r>
            <a:r>
              <a:rPr sz="1000" spc="-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66"/>
                </a:solidFill>
                <a:latin typeface="Arial"/>
                <a:cs typeface="Arial"/>
              </a:rPr>
              <a:t>UK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563290" y="2490936"/>
            <a:ext cx="1382395" cy="506730"/>
          </a:xfrm>
          <a:custGeom>
            <a:avLst/>
            <a:gdLst/>
            <a:ahLst/>
            <a:cxnLst/>
            <a:rect l="l" t="t" r="r" b="b"/>
            <a:pathLst>
              <a:path w="1382395" h="506730">
                <a:moveTo>
                  <a:pt x="1297716" y="0"/>
                </a:moveTo>
                <a:lnTo>
                  <a:pt x="84414" y="0"/>
                </a:lnTo>
                <a:lnTo>
                  <a:pt x="51556" y="6633"/>
                </a:lnTo>
                <a:lnTo>
                  <a:pt x="24724" y="24723"/>
                </a:lnTo>
                <a:lnTo>
                  <a:pt x="6633" y="51555"/>
                </a:lnTo>
                <a:lnTo>
                  <a:pt x="0" y="84413"/>
                </a:lnTo>
                <a:lnTo>
                  <a:pt x="0" y="422060"/>
                </a:lnTo>
                <a:lnTo>
                  <a:pt x="6633" y="454917"/>
                </a:lnTo>
                <a:lnTo>
                  <a:pt x="24724" y="481749"/>
                </a:lnTo>
                <a:lnTo>
                  <a:pt x="51556" y="499839"/>
                </a:lnTo>
                <a:lnTo>
                  <a:pt x="84414" y="506473"/>
                </a:lnTo>
                <a:lnTo>
                  <a:pt x="1297716" y="506473"/>
                </a:lnTo>
                <a:lnTo>
                  <a:pt x="1330574" y="499839"/>
                </a:lnTo>
                <a:lnTo>
                  <a:pt x="1357406" y="481749"/>
                </a:lnTo>
                <a:lnTo>
                  <a:pt x="1375497" y="454917"/>
                </a:lnTo>
                <a:lnTo>
                  <a:pt x="1382130" y="422060"/>
                </a:lnTo>
                <a:lnTo>
                  <a:pt x="1382130" y="84413"/>
                </a:lnTo>
                <a:lnTo>
                  <a:pt x="1375497" y="51555"/>
                </a:lnTo>
                <a:lnTo>
                  <a:pt x="1357406" y="24723"/>
                </a:lnTo>
                <a:lnTo>
                  <a:pt x="1330574" y="6633"/>
                </a:lnTo>
                <a:lnTo>
                  <a:pt x="1297716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742727" y="2502915"/>
            <a:ext cx="975360" cy="5105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8419" marR="5080" indent="-46355">
              <a:lnSpc>
                <a:spcPts val="1900"/>
              </a:lnSpc>
              <a:spcBef>
                <a:spcPts val="18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sure  bag is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full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661810" y="2969761"/>
            <a:ext cx="909319" cy="304165"/>
          </a:xfrm>
          <a:custGeom>
            <a:avLst/>
            <a:gdLst/>
            <a:ahLst/>
            <a:cxnLst/>
            <a:rect l="l" t="t" r="r" b="b"/>
            <a:pathLst>
              <a:path w="909320" h="304164">
                <a:moveTo>
                  <a:pt x="144085" y="137717"/>
                </a:moveTo>
                <a:lnTo>
                  <a:pt x="0" y="264143"/>
                </a:lnTo>
                <a:lnTo>
                  <a:pt x="187591" y="303555"/>
                </a:lnTo>
                <a:lnTo>
                  <a:pt x="174991" y="255526"/>
                </a:lnTo>
                <a:lnTo>
                  <a:pt x="145450" y="255526"/>
                </a:lnTo>
                <a:lnTo>
                  <a:pt x="130947" y="200247"/>
                </a:lnTo>
                <a:lnTo>
                  <a:pt x="158587" y="192995"/>
                </a:lnTo>
                <a:lnTo>
                  <a:pt x="144085" y="137717"/>
                </a:lnTo>
                <a:close/>
              </a:path>
              <a:path w="909320" h="304164">
                <a:moveTo>
                  <a:pt x="158587" y="192995"/>
                </a:moveTo>
                <a:lnTo>
                  <a:pt x="130947" y="200247"/>
                </a:lnTo>
                <a:lnTo>
                  <a:pt x="145450" y="255526"/>
                </a:lnTo>
                <a:lnTo>
                  <a:pt x="173089" y="248275"/>
                </a:lnTo>
                <a:lnTo>
                  <a:pt x="158587" y="192995"/>
                </a:lnTo>
                <a:close/>
              </a:path>
              <a:path w="909320" h="304164">
                <a:moveTo>
                  <a:pt x="173089" y="248275"/>
                </a:moveTo>
                <a:lnTo>
                  <a:pt x="145450" y="255526"/>
                </a:lnTo>
                <a:lnTo>
                  <a:pt x="174991" y="255526"/>
                </a:lnTo>
                <a:lnTo>
                  <a:pt x="173089" y="248275"/>
                </a:lnTo>
                <a:close/>
              </a:path>
              <a:path w="909320" h="304164">
                <a:moveTo>
                  <a:pt x="894233" y="0"/>
                </a:moveTo>
                <a:lnTo>
                  <a:pt x="158587" y="192995"/>
                </a:lnTo>
                <a:lnTo>
                  <a:pt x="173089" y="248275"/>
                </a:lnTo>
                <a:lnTo>
                  <a:pt x="908735" y="55279"/>
                </a:lnTo>
                <a:lnTo>
                  <a:pt x="894233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60396" y="33717"/>
            <a:ext cx="691130" cy="915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157660" y="6214915"/>
            <a:ext cx="1330325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ts val="69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HEALTH</a:t>
            </a:r>
            <a:endParaRPr sz="1000">
              <a:latin typeface="Corbel"/>
              <a:cs typeface="Corbel"/>
            </a:endParaRPr>
          </a:p>
          <a:p>
            <a:pPr>
              <a:lnSpc>
                <a:spcPts val="2150"/>
              </a:lnSpc>
            </a:pPr>
            <a:r>
              <a:rPr sz="2000" b="1" spc="-85" dirty="0">
                <a:solidFill>
                  <a:srgbClr val="1E7FB8"/>
                </a:solidFill>
                <a:latin typeface="Leelawadee"/>
                <a:cs typeface="Leelawadee"/>
              </a:rPr>
              <a:t>E</a:t>
            </a:r>
            <a:r>
              <a:rPr sz="2000" b="1" spc="-90" dirty="0">
                <a:solidFill>
                  <a:srgbClr val="1E7FB8"/>
                </a:solidFill>
                <a:latin typeface="Leelawadee"/>
                <a:cs typeface="Leelawadee"/>
              </a:rPr>
              <a:t>M</a:t>
            </a:r>
            <a:r>
              <a:rPr sz="2000" b="1" spc="-85" dirty="0">
                <a:solidFill>
                  <a:srgbClr val="1E7FB8"/>
                </a:solidFill>
                <a:latin typeface="Leelawadee"/>
                <a:cs typeface="Leelawadee"/>
              </a:rPr>
              <a:t>E</a:t>
            </a:r>
            <a:r>
              <a:rPr sz="2000" b="1" spc="-90" dirty="0">
                <a:solidFill>
                  <a:srgbClr val="1E7FB8"/>
                </a:solidFill>
                <a:latin typeface="Leelawadee"/>
                <a:cs typeface="Leelawadee"/>
              </a:rPr>
              <a:t>R</a:t>
            </a:r>
            <a:r>
              <a:rPr sz="2000" b="1" spc="-80" dirty="0">
                <a:solidFill>
                  <a:srgbClr val="1E7FB8"/>
                </a:solidFill>
                <a:latin typeface="Leelawadee"/>
                <a:cs typeface="Leelawadee"/>
              </a:rPr>
              <a:t>G</a:t>
            </a:r>
            <a:r>
              <a:rPr sz="2000" b="1" spc="-85" dirty="0">
                <a:solidFill>
                  <a:srgbClr val="1E7FB8"/>
                </a:solidFill>
                <a:latin typeface="Leelawadee"/>
                <a:cs typeface="Leelawadee"/>
              </a:rPr>
              <a:t>E</a:t>
            </a:r>
            <a:r>
              <a:rPr sz="2000" b="1" spc="-90" dirty="0">
                <a:solidFill>
                  <a:srgbClr val="1E7FB8"/>
                </a:solidFill>
                <a:latin typeface="Leelawadee"/>
                <a:cs typeface="Leelawadee"/>
              </a:rPr>
              <a:t>N</a:t>
            </a:r>
            <a:r>
              <a:rPr sz="2000" b="1" spc="-80" dirty="0">
                <a:solidFill>
                  <a:srgbClr val="1E7FB8"/>
                </a:solidFill>
                <a:latin typeface="Leelawadee"/>
                <a:cs typeface="Leelawadee"/>
              </a:rPr>
              <a:t>C</a:t>
            </a:r>
            <a:r>
              <a:rPr sz="2000" b="1" dirty="0">
                <a:solidFill>
                  <a:srgbClr val="1E7FB8"/>
                </a:solidFill>
                <a:latin typeface="Leelawadee"/>
                <a:cs typeface="Leelawadee"/>
              </a:rPr>
              <a:t>I</a:t>
            </a:r>
            <a:endParaRPr sz="2000">
              <a:latin typeface="Leelawadee"/>
              <a:cs typeface="Leelawade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465524" y="6269982"/>
            <a:ext cx="282575" cy="329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b="1" spc="-85" dirty="0">
                <a:solidFill>
                  <a:srgbClr val="1E7FB8"/>
                </a:solidFill>
                <a:latin typeface="Leelawadee"/>
                <a:cs typeface="Leelawadee"/>
              </a:rPr>
              <a:t>ES</a:t>
            </a:r>
            <a:endParaRPr sz="2000">
              <a:latin typeface="Leelawadee"/>
              <a:cs typeface="Leelawade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85706" y="6363766"/>
            <a:ext cx="1795780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30"/>
              </a:lnSpc>
            </a:pPr>
            <a:r>
              <a:rPr sz="2200" b="1" spc="-5" dirty="0">
                <a:solidFill>
                  <a:srgbClr val="0070C0"/>
                </a:solidFill>
                <a:latin typeface="Arial"/>
                <a:cs typeface="Arial"/>
              </a:rPr>
              <a:t>reservoir</a:t>
            </a:r>
            <a:r>
              <a:rPr sz="2200" b="1" spc="-6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0070C0"/>
                </a:solidFill>
                <a:latin typeface="Arial"/>
                <a:cs typeface="Arial"/>
              </a:rPr>
              <a:t>bag</a:t>
            </a:r>
            <a:endParaRPr sz="2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10556" y="1374647"/>
            <a:ext cx="8500110" cy="48869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27355" marR="45720" indent="-414655" algn="just">
              <a:lnSpc>
                <a:spcPct val="100699"/>
              </a:lnSpc>
              <a:spcBef>
                <a:spcPts val="75"/>
              </a:spcBef>
              <a:buClr>
                <a:srgbClr val="1E7FB8"/>
              </a:buClr>
              <a:buChar char="•"/>
              <a:tabLst>
                <a:tab pos="427355" algn="l"/>
              </a:tabLst>
            </a:pP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Ensure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single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patient use of nasal prongs,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simple 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face masks and face masks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with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reservoir bag to  prevent nosocomial</a:t>
            </a:r>
            <a:r>
              <a:rPr sz="29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infection.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1E7FB8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427355" marR="128270" indent="-414655">
              <a:lnSpc>
                <a:spcPct val="100699"/>
              </a:lnSpc>
              <a:spcBef>
                <a:spcPts val="5"/>
              </a:spcBef>
              <a:buClr>
                <a:srgbClr val="1E7FB8"/>
              </a:buClr>
              <a:buChar char="•"/>
              <a:tabLst>
                <a:tab pos="426720" algn="l"/>
                <a:tab pos="427355" algn="l"/>
              </a:tabLst>
            </a:pP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Humidification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sz="2900" b="1" dirty="0">
                <a:solidFill>
                  <a:srgbClr val="0070C0"/>
                </a:solidFill>
                <a:latin typeface="Arial"/>
                <a:cs typeface="Arial"/>
              </a:rPr>
              <a:t>not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necessary when delivering 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low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flow rates. The oropharynx and nasopharynx  provide sufficient</a:t>
            </a:r>
            <a:r>
              <a:rPr sz="29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humidity.</a:t>
            </a:r>
            <a:endParaRPr sz="29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-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In children, flow rates are considered high</a:t>
            </a:r>
            <a:r>
              <a:rPr sz="2900" spc="-4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when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&gt; 2</a:t>
            </a:r>
            <a:r>
              <a:rPr sz="2900" spc="-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L/kg/min.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Times New Roman"/>
              <a:cs typeface="Times New Roman"/>
            </a:endParaRPr>
          </a:p>
          <a:p>
            <a:pPr marL="427355" indent="-414655">
              <a:lnSpc>
                <a:spcPct val="100000"/>
              </a:lnSpc>
              <a:buClr>
                <a:srgbClr val="1E7FB8"/>
              </a:buClr>
              <a:buChar char="•"/>
              <a:tabLst>
                <a:tab pos="426720" algn="l"/>
                <a:tab pos="427355" algn="l"/>
              </a:tabLst>
            </a:pP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Avoid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bubble bottles because of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risk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of</a:t>
            </a:r>
            <a:r>
              <a:rPr sz="2900" spc="-8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infection</a:t>
            </a:r>
            <a:r>
              <a:rPr sz="2900" spc="-5" dirty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5553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IPC and oxygen</a:t>
            </a:r>
            <a:r>
              <a:rPr sz="3600" spc="-80" dirty="0"/>
              <a:t> </a:t>
            </a:r>
            <a:r>
              <a:rPr sz="3600" spc="-5" dirty="0"/>
              <a:t>therapy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187451"/>
            <a:ext cx="5940425" cy="9950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3790"/>
              </a:lnSpc>
              <a:spcBef>
                <a:spcPts val="265"/>
              </a:spcBef>
            </a:pPr>
            <a:r>
              <a:rPr spc="-5" dirty="0"/>
              <a:t>Recognize acute hypoxaemic  respiratory</a:t>
            </a:r>
            <a:r>
              <a:rPr spc="-10" dirty="0"/>
              <a:t> </a:t>
            </a:r>
            <a:r>
              <a:rPr spc="-5" dirty="0"/>
              <a:t>failure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26736" y="1381759"/>
            <a:ext cx="8489950" cy="401827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75920" marR="43180" indent="-325755">
              <a:lnSpc>
                <a:spcPts val="3190"/>
              </a:lnSpc>
              <a:spcBef>
                <a:spcPts val="245"/>
              </a:spcBef>
              <a:buChar char="●"/>
              <a:tabLst>
                <a:tab pos="376555" algn="l"/>
              </a:tabLst>
            </a:pPr>
            <a:r>
              <a:rPr sz="2700" spc="-5" dirty="0">
                <a:solidFill>
                  <a:srgbClr val="0070C0"/>
                </a:solidFill>
                <a:latin typeface="Tahoma"/>
                <a:cs typeface="Tahoma"/>
              </a:rPr>
              <a:t>Patients not responding to increasing oxygen therapy  are developing acute hypoxaemic respiratory</a:t>
            </a:r>
            <a:r>
              <a:rPr sz="2700" spc="5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700" spc="-5" dirty="0">
                <a:solidFill>
                  <a:srgbClr val="0070C0"/>
                </a:solidFill>
                <a:latin typeface="Tahoma"/>
                <a:cs typeface="Tahoma"/>
              </a:rPr>
              <a:t>failure:</a:t>
            </a:r>
            <a:endParaRPr sz="2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70C0"/>
              </a:buClr>
              <a:buFont typeface="Tahoma"/>
              <a:buChar char="●"/>
            </a:pPr>
            <a:endParaRPr sz="3500">
              <a:latin typeface="Times New Roman"/>
              <a:cs typeface="Times New Roman"/>
            </a:endParaRPr>
          </a:p>
          <a:p>
            <a:pPr marL="756285" lvl="1" indent="-27178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signs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of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severe respiratory</a:t>
            </a:r>
            <a:r>
              <a:rPr sz="2200" spc="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distress</a:t>
            </a:r>
            <a:endParaRPr sz="2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70C0"/>
              </a:buClr>
              <a:buFont typeface="Arial"/>
              <a:buChar char="–"/>
            </a:pPr>
            <a:endParaRPr sz="3000">
              <a:latin typeface="Times New Roman"/>
              <a:cs typeface="Times New Roman"/>
            </a:endParaRPr>
          </a:p>
          <a:p>
            <a:pPr marL="756285" lvl="1" indent="-27178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hypoxaemia (SpO</a:t>
            </a:r>
            <a:r>
              <a:rPr sz="2250" spc="-7" baseline="-14814" dirty="0">
                <a:solidFill>
                  <a:srgbClr val="0070C0"/>
                </a:solidFill>
                <a:latin typeface="Tahoma"/>
                <a:cs typeface="Tahoma"/>
              </a:rPr>
              <a:t>2 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&lt;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90%) despite escalating oxygen</a:t>
            </a:r>
            <a:r>
              <a:rPr sz="2200" spc="-24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therapy</a:t>
            </a:r>
            <a:endParaRPr sz="2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70C0"/>
              </a:buClr>
              <a:buFont typeface="Arial"/>
              <a:buChar char="–"/>
            </a:pPr>
            <a:endParaRPr sz="3000">
              <a:latin typeface="Times New Roman"/>
              <a:cs typeface="Times New Roman"/>
            </a:endParaRPr>
          </a:p>
          <a:p>
            <a:pPr marL="756285" lvl="1" indent="-27178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2250" spc="-7" baseline="-14814" dirty="0">
                <a:solidFill>
                  <a:srgbClr val="0070C0"/>
                </a:solidFill>
                <a:latin typeface="Tahoma"/>
                <a:cs typeface="Tahoma"/>
              </a:rPr>
              <a:t>2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/FiO</a:t>
            </a:r>
            <a:r>
              <a:rPr sz="2250" spc="-7" baseline="-14814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&lt;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300 while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on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at least 10 L/min oxygen</a:t>
            </a:r>
            <a:r>
              <a:rPr sz="2200" spc="-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therapy</a:t>
            </a:r>
            <a:endParaRPr sz="2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0070C0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756285" lvl="1" indent="-27178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Cardiogenic pulmonary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oedema not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primary</a:t>
            </a:r>
            <a:r>
              <a:rPr sz="2200" spc="-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cause.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45410" y="6021289"/>
            <a:ext cx="1247140" cy="0"/>
          </a:xfrm>
          <a:custGeom>
            <a:avLst/>
            <a:gdLst/>
            <a:ahLst/>
            <a:cxnLst/>
            <a:rect l="l" t="t" r="r" b="b"/>
            <a:pathLst>
              <a:path w="1247140">
                <a:moveTo>
                  <a:pt x="0" y="0"/>
                </a:moveTo>
                <a:lnTo>
                  <a:pt x="1246588" y="0"/>
                </a:lnTo>
              </a:path>
            </a:pathLst>
          </a:custGeom>
          <a:ln w="2540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21289"/>
            <a:ext cx="1247140" cy="0"/>
          </a:xfrm>
          <a:custGeom>
            <a:avLst/>
            <a:gdLst/>
            <a:ahLst/>
            <a:cxnLst/>
            <a:rect l="l" t="t" r="r" b="b"/>
            <a:pathLst>
              <a:path w="1247140">
                <a:moveTo>
                  <a:pt x="0" y="0"/>
                </a:moveTo>
                <a:lnTo>
                  <a:pt x="1246588" y="0"/>
                </a:lnTo>
              </a:path>
            </a:pathLst>
          </a:custGeom>
          <a:ln w="2540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2617" y="71627"/>
            <a:ext cx="7294880" cy="995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15"/>
              </a:lnSpc>
              <a:spcBef>
                <a:spcPts val="100"/>
              </a:spcBef>
            </a:pPr>
            <a:r>
              <a:rPr spc="-5" dirty="0"/>
              <a:t>High-flow oxygen system </a:t>
            </a:r>
            <a:r>
              <a:rPr dirty="0"/>
              <a:t>for</a:t>
            </a:r>
          </a:p>
          <a:p>
            <a:pPr marL="12700">
              <a:lnSpc>
                <a:spcPts val="3815"/>
              </a:lnSpc>
            </a:pPr>
            <a:r>
              <a:rPr spc="-5" dirty="0"/>
              <a:t>acute hypoxemic respiratory</a:t>
            </a:r>
            <a:r>
              <a:rPr spc="-10" dirty="0"/>
              <a:t> </a:t>
            </a:r>
            <a:r>
              <a:rPr spc="-5" dirty="0"/>
              <a:t>failure</a:t>
            </a:r>
          </a:p>
        </p:txBody>
      </p:sp>
      <p:sp>
        <p:nvSpPr>
          <p:cNvPr id="6" name="object 6"/>
          <p:cNvSpPr/>
          <p:nvPr/>
        </p:nvSpPr>
        <p:spPr>
          <a:xfrm>
            <a:off x="6492971" y="1395211"/>
            <a:ext cx="2222381" cy="3291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46588" y="4850850"/>
            <a:ext cx="9698990" cy="1302385"/>
          </a:xfrm>
          <a:custGeom>
            <a:avLst/>
            <a:gdLst/>
            <a:ahLst/>
            <a:cxnLst/>
            <a:rect l="l" t="t" r="r" b="b"/>
            <a:pathLst>
              <a:path w="9698990" h="1302385">
                <a:moveTo>
                  <a:pt x="0" y="0"/>
                </a:moveTo>
                <a:lnTo>
                  <a:pt x="9698822" y="0"/>
                </a:lnTo>
                <a:lnTo>
                  <a:pt x="9698822" y="1301910"/>
                </a:lnTo>
                <a:lnTo>
                  <a:pt x="0" y="1301910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46588" y="4871720"/>
            <a:ext cx="9698990" cy="13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High-flow oxygen systems can be used for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adults and</a:t>
            </a:r>
            <a:r>
              <a:rPr sz="21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children:</a:t>
            </a:r>
            <a:endParaRPr sz="2100">
              <a:latin typeface="Arial"/>
              <a:cs typeface="Arial"/>
            </a:endParaRPr>
          </a:p>
          <a:p>
            <a:pPr marL="1530985" marR="510540" indent="-342900">
              <a:lnSpc>
                <a:spcPts val="2500"/>
              </a:lnSpc>
              <a:spcBef>
                <a:spcPts val="170"/>
              </a:spcBef>
              <a:buChar char="•"/>
              <a:tabLst>
                <a:tab pos="1530985" algn="l"/>
                <a:tab pos="153162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Selected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patient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must be awake, cooperative,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haemodynamically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stable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without urgent need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1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intubation.</a:t>
            </a:r>
            <a:endParaRPr sz="2100">
              <a:latin typeface="Arial"/>
              <a:cs typeface="Arial"/>
            </a:endParaRPr>
          </a:p>
          <a:p>
            <a:pPr marL="1531620" indent="-343535">
              <a:lnSpc>
                <a:spcPts val="2410"/>
              </a:lnSpc>
              <a:buChar char="•"/>
              <a:tabLst>
                <a:tab pos="1530985" algn="l"/>
                <a:tab pos="1531620" algn="l"/>
              </a:tabLst>
            </a:pP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generate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aerosols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should be used with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airborne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precautions.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26894" y="1494563"/>
            <a:ext cx="2201899" cy="3356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2617" y="315468"/>
            <a:ext cx="52152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High-flow oxygen</a:t>
            </a:r>
            <a:r>
              <a:rPr spc="-35" dirty="0"/>
              <a:t> </a:t>
            </a:r>
            <a:r>
              <a:rPr spc="-5" dirty="0"/>
              <a:t>system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41080" y="1123696"/>
            <a:ext cx="8893810" cy="434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1640" indent="-332740">
              <a:lnSpc>
                <a:spcPct val="100000"/>
              </a:lnSpc>
              <a:spcBef>
                <a:spcPts val="100"/>
              </a:spcBef>
              <a:buChar char="●"/>
              <a:tabLst>
                <a:tab pos="421640" algn="l"/>
              </a:tabLst>
            </a:pP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Comfortable nasal cannula</a:t>
            </a:r>
            <a:r>
              <a:rPr sz="2500" spc="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interface.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70C0"/>
              </a:buClr>
              <a:buFont typeface="Tahoma"/>
              <a:buChar char="●"/>
            </a:pPr>
            <a:endParaRPr sz="2900">
              <a:latin typeface="Times New Roman"/>
              <a:cs typeface="Times New Roman"/>
            </a:endParaRPr>
          </a:p>
          <a:p>
            <a:pPr marL="421640" indent="-332740">
              <a:lnSpc>
                <a:spcPct val="100000"/>
              </a:lnSpc>
              <a:spcBef>
                <a:spcPts val="5"/>
              </a:spcBef>
              <a:buChar char="●"/>
              <a:tabLst>
                <a:tab pos="421640" algn="l"/>
              </a:tabLst>
            </a:pP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Reliably titrates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FiO</a:t>
            </a:r>
            <a:r>
              <a:rPr sz="2550" baseline="-16339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up to</a:t>
            </a:r>
            <a:r>
              <a:rPr sz="2500" spc="-254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100%.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70C0"/>
              </a:buClr>
              <a:buFont typeface="Tahoma"/>
              <a:buChar char="●"/>
            </a:pPr>
            <a:endParaRPr sz="2950">
              <a:latin typeface="Times New Roman"/>
              <a:cs typeface="Times New Roman"/>
            </a:endParaRPr>
          </a:p>
          <a:p>
            <a:pPr marL="421640" indent="-332740">
              <a:lnSpc>
                <a:spcPct val="100000"/>
              </a:lnSpc>
              <a:buChar char="●"/>
              <a:tabLst>
                <a:tab pos="421640" algn="l"/>
              </a:tabLst>
            </a:pP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Humidification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prevents</a:t>
            </a:r>
            <a:r>
              <a:rPr sz="2500" spc="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dryness.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70C0"/>
              </a:buClr>
              <a:buFont typeface="Tahoma"/>
              <a:buChar char="●"/>
            </a:pPr>
            <a:endParaRPr sz="2950">
              <a:latin typeface="Times New Roman"/>
              <a:cs typeface="Times New Roman"/>
            </a:endParaRPr>
          </a:p>
          <a:p>
            <a:pPr marL="421640" indent="-332740">
              <a:lnSpc>
                <a:spcPct val="100000"/>
              </a:lnSpc>
              <a:buChar char="●"/>
              <a:tabLst>
                <a:tab pos="421640" algn="l"/>
              </a:tabLst>
            </a:pP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In adults,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delivers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flow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rates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as high as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60</a:t>
            </a:r>
            <a:r>
              <a:rPr sz="2500" spc="2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L/min.</a:t>
            </a:r>
            <a:endParaRPr sz="2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70C0"/>
              </a:buClr>
              <a:buFont typeface="Tahoma"/>
              <a:buChar char="●"/>
            </a:pPr>
            <a:endParaRPr sz="3200">
              <a:latin typeface="Times New Roman"/>
              <a:cs typeface="Times New Roman"/>
            </a:endParaRPr>
          </a:p>
          <a:p>
            <a:pPr marL="421005" marR="17780" indent="-332740">
              <a:lnSpc>
                <a:spcPts val="2710"/>
              </a:lnSpc>
              <a:buChar char="●"/>
              <a:tabLst>
                <a:tab pos="421640" algn="l"/>
              </a:tabLst>
            </a:pP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In infants and young children, maximum flow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rates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are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less,  based </a:t>
            </a:r>
            <a:r>
              <a:rPr sz="2500" dirty="0">
                <a:solidFill>
                  <a:srgbClr val="0070C0"/>
                </a:solidFill>
                <a:latin typeface="Tahoma"/>
                <a:cs typeface="Tahoma"/>
              </a:rPr>
              <a:t>on age and</a:t>
            </a:r>
            <a:r>
              <a:rPr sz="2500" spc="3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500" spc="-5" dirty="0">
                <a:solidFill>
                  <a:srgbClr val="0070C0"/>
                </a:solidFill>
                <a:latin typeface="Tahoma"/>
                <a:cs typeface="Tahoma"/>
              </a:rPr>
              <a:t>weight:</a:t>
            </a:r>
            <a:endParaRPr sz="2500">
              <a:latin typeface="Tahoma"/>
              <a:cs typeface="Tahoma"/>
            </a:endParaRPr>
          </a:p>
          <a:p>
            <a:pPr marL="532130">
              <a:lnSpc>
                <a:spcPct val="100000"/>
              </a:lnSpc>
              <a:spcBef>
                <a:spcPts val="170"/>
              </a:spcBef>
              <a:tabLst>
                <a:tab pos="892810" algn="l"/>
              </a:tabLst>
            </a:pPr>
            <a:r>
              <a:rPr sz="2100" dirty="0">
                <a:solidFill>
                  <a:srgbClr val="0070C0"/>
                </a:solidFill>
                <a:latin typeface="Arial"/>
                <a:cs typeface="Arial"/>
              </a:rPr>
              <a:t>–	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i.e.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L/kg/min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up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to maximum of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60</a:t>
            </a:r>
            <a:r>
              <a:rPr sz="2100" spc="3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L/min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752992" y="188959"/>
            <a:ext cx="1405347" cy="976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8186" y="51835"/>
            <a:ext cx="1274269" cy="18631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3417" y="224027"/>
            <a:ext cx="734123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High-flow oxygen</a:t>
            </a:r>
            <a:r>
              <a:rPr sz="4400" spc="-30" dirty="0"/>
              <a:t> </a:t>
            </a:r>
            <a:r>
              <a:rPr sz="4400" spc="-5" dirty="0"/>
              <a:t>therapy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903874" y="1266444"/>
            <a:ext cx="6809105" cy="467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Aims to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match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patient’s inspiratory</a:t>
            </a:r>
            <a:r>
              <a:rPr sz="2600" spc="-5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demand.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0C0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Reduces work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of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breathing.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0C0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Washes out nasopharyngeal dead</a:t>
            </a:r>
            <a:r>
              <a:rPr sz="2600" spc="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space.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0C0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Provides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low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level of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PEEP.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70C0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May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induce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less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injury to the lung in</a:t>
            </a:r>
            <a:r>
              <a:rPr sz="2600" spc="-6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ARDS.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70C0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Monitor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closely for need for</a:t>
            </a:r>
            <a:r>
              <a:rPr sz="2600" spc="-2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0070C0"/>
                </a:solidFill>
                <a:latin typeface="Tahoma"/>
                <a:cs typeface="Tahoma"/>
              </a:rPr>
              <a:t>intubation.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147978" y="0"/>
            <a:ext cx="1612634" cy="2279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8513" y="1243584"/>
            <a:ext cx="8544560" cy="356742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40055" marR="546100" indent="-414655">
              <a:lnSpc>
                <a:spcPct val="100699"/>
              </a:lnSpc>
              <a:spcBef>
                <a:spcPts val="75"/>
              </a:spcBef>
              <a:buClr>
                <a:srgbClr val="1E7FB8"/>
              </a:buClr>
              <a:buChar char="▪"/>
              <a:tabLst>
                <a:tab pos="439420" algn="l"/>
                <a:tab pos="440055" algn="l"/>
              </a:tabLst>
            </a:pP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Appropriate use of oxygen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will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optimize quality  care and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minimizes</a:t>
            </a:r>
            <a:r>
              <a:rPr sz="2900" spc="-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waste.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E7FB8"/>
              </a:buClr>
              <a:buFont typeface="Arial"/>
              <a:buChar char="▪"/>
            </a:pPr>
            <a:endParaRPr sz="3050">
              <a:latin typeface="Times New Roman"/>
              <a:cs typeface="Times New Roman"/>
            </a:endParaRPr>
          </a:p>
          <a:p>
            <a:pPr marL="440055" marR="17780" indent="-414655">
              <a:lnSpc>
                <a:spcPct val="99800"/>
              </a:lnSpc>
              <a:buClr>
                <a:srgbClr val="1E7FB8"/>
              </a:buClr>
              <a:buChar char="▪"/>
              <a:tabLst>
                <a:tab pos="439420" algn="l"/>
                <a:tab pos="440055" algn="l"/>
              </a:tabLst>
            </a:pP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When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using traditional nasal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cannula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and </a:t>
            </a:r>
            <a:r>
              <a:rPr sz="2900" spc="-10" dirty="0">
                <a:solidFill>
                  <a:srgbClr val="0070C0"/>
                </a:solidFill>
                <a:latin typeface="Arial"/>
                <a:cs typeface="Arial"/>
              </a:rPr>
              <a:t>face 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mask, increasing flow rates does not reliably 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deliver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higher oxygen concentrations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(FiO</a:t>
            </a:r>
            <a:r>
              <a:rPr sz="2850" baseline="-17543" dirty="0">
                <a:solidFill>
                  <a:srgbClr val="0070C0"/>
                </a:solidFill>
                <a:latin typeface="Arial"/>
                <a:cs typeface="Arial"/>
              </a:rPr>
              <a:t>2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), 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because patients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also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breathes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in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room air,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which 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dilutes oxygen making exact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FiO</a:t>
            </a:r>
            <a:r>
              <a:rPr sz="2850" baseline="-17543" dirty="0">
                <a:solidFill>
                  <a:srgbClr val="0070C0"/>
                </a:solidFill>
                <a:latin typeface="Arial"/>
                <a:cs typeface="Arial"/>
              </a:rPr>
              <a:t>2</a:t>
            </a:r>
            <a:r>
              <a:rPr sz="2850" spc="382" baseline="-17543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variable.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5330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Tips: about oxygen</a:t>
            </a:r>
            <a:r>
              <a:rPr sz="3600" spc="-70" dirty="0"/>
              <a:t> </a:t>
            </a:r>
            <a:r>
              <a:rPr sz="3600" spc="-5" dirty="0"/>
              <a:t>use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4523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Learning</a:t>
            </a:r>
            <a:r>
              <a:rPr sz="3600" spc="-60" dirty="0"/>
              <a:t> </a:t>
            </a:r>
            <a:r>
              <a:rPr sz="3600" spc="-5" dirty="0"/>
              <a:t>objectives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6896" y="1127793"/>
            <a:ext cx="10039350" cy="4304383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At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the end of this lecture, you </a:t>
            </a:r>
            <a:r>
              <a:rPr sz="3200" dirty="0">
                <a:solidFill>
                  <a:srgbClr val="0070C0"/>
                </a:solidFill>
                <a:latin typeface="Arial"/>
                <a:cs typeface="Arial"/>
              </a:rPr>
              <a:t>will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be able</a:t>
            </a:r>
            <a:r>
              <a:rPr sz="3200" spc="-5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Arial"/>
                <a:cs typeface="Arial"/>
              </a:rPr>
              <a:t>to:</a:t>
            </a:r>
            <a:endParaRPr sz="3200" dirty="0">
              <a:latin typeface="Arial"/>
              <a:cs typeface="Arial"/>
            </a:endParaRPr>
          </a:p>
          <a:p>
            <a:pPr marL="403225" indent="-390525">
              <a:lnSpc>
                <a:spcPct val="100000"/>
              </a:lnSpc>
              <a:spcBef>
                <a:spcPts val="775"/>
              </a:spcBef>
              <a:buClr>
                <a:srgbClr val="1E7FB8"/>
              </a:buClr>
              <a:buChar char="●"/>
              <a:tabLst>
                <a:tab pos="402590" algn="l"/>
                <a:tab pos="40322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Describe importance of oxygen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therapy.</a:t>
            </a:r>
            <a:endParaRPr sz="3000" dirty="0">
              <a:latin typeface="Arial"/>
              <a:cs typeface="Arial"/>
            </a:endParaRPr>
          </a:p>
          <a:p>
            <a:pPr marL="403225" indent="-390525">
              <a:lnSpc>
                <a:spcPct val="100000"/>
              </a:lnSpc>
              <a:spcBef>
                <a:spcPts val="700"/>
              </a:spcBef>
              <a:buClr>
                <a:srgbClr val="1E7FB8"/>
              </a:buClr>
              <a:buChar char="●"/>
              <a:tabLst>
                <a:tab pos="402590" algn="l"/>
                <a:tab pos="403225" algn="l"/>
              </a:tabLst>
            </a:pP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Recognize indications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for oxygen</a:t>
            </a:r>
            <a:r>
              <a:rPr sz="3000" spc="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 smtClean="0">
                <a:solidFill>
                  <a:srgbClr val="0070C0"/>
                </a:solidFill>
                <a:latin typeface="Arial"/>
                <a:cs typeface="Arial"/>
              </a:rPr>
              <a:t>therapy</a:t>
            </a:r>
            <a:r>
              <a:rPr lang="en-US" sz="3000" spc="-5" dirty="0" smtClean="0">
                <a:solidFill>
                  <a:srgbClr val="0070C0"/>
                </a:solidFill>
                <a:latin typeface="Arial"/>
                <a:cs typeface="Arial"/>
              </a:rPr>
              <a:t> in Managing Acute Respiratory Infections </a:t>
            </a:r>
            <a:r>
              <a:rPr lang="en-US" sz="2000" spc="-5" dirty="0" smtClean="0">
                <a:solidFill>
                  <a:srgbClr val="00B050"/>
                </a:solidFill>
                <a:latin typeface="Arial"/>
                <a:cs typeface="Arial"/>
              </a:rPr>
              <a:t>(including those due to COVID-19)  </a:t>
            </a:r>
            <a:r>
              <a:rPr sz="2000" spc="-5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403225" indent="-390525">
              <a:lnSpc>
                <a:spcPct val="100000"/>
              </a:lnSpc>
              <a:spcBef>
                <a:spcPts val="695"/>
              </a:spcBef>
              <a:buClr>
                <a:srgbClr val="1E7FB8"/>
              </a:buClr>
              <a:buChar char="●"/>
              <a:tabLst>
                <a:tab pos="402590" algn="l"/>
                <a:tab pos="40322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Describe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how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initiate oxygen</a:t>
            </a:r>
            <a:r>
              <a:rPr sz="30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therapy.</a:t>
            </a:r>
            <a:endParaRPr sz="3000" dirty="0">
              <a:latin typeface="Arial"/>
              <a:cs typeface="Arial"/>
            </a:endParaRPr>
          </a:p>
          <a:p>
            <a:pPr marL="402590" marR="5080" indent="-390525">
              <a:lnSpc>
                <a:spcPct val="100000"/>
              </a:lnSpc>
              <a:spcBef>
                <a:spcPts val="695"/>
              </a:spcBef>
              <a:buClr>
                <a:srgbClr val="1E7FB8"/>
              </a:buClr>
              <a:buChar char="●"/>
              <a:tabLst>
                <a:tab pos="402590" algn="l"/>
                <a:tab pos="40322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Describe two different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methods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measure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blood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oxygen  levels.</a:t>
            </a:r>
            <a:endParaRPr sz="3000" dirty="0">
              <a:latin typeface="Arial"/>
              <a:cs typeface="Arial"/>
            </a:endParaRPr>
          </a:p>
          <a:p>
            <a:pPr marL="403225" indent="-390525">
              <a:lnSpc>
                <a:spcPct val="100000"/>
              </a:lnSpc>
              <a:spcBef>
                <a:spcPts val="695"/>
              </a:spcBef>
              <a:buClr>
                <a:srgbClr val="1E7FB8"/>
              </a:buClr>
              <a:buChar char="●"/>
              <a:tabLst>
                <a:tab pos="402590" algn="l"/>
                <a:tab pos="403225" algn="l"/>
              </a:tabLst>
            </a:pP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Explain 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how </a:t>
            </a:r>
            <a:r>
              <a:rPr sz="3000" dirty="0">
                <a:solidFill>
                  <a:srgbClr val="0070C0"/>
                </a:solidFill>
                <a:latin typeface="Arial"/>
                <a:cs typeface="Arial"/>
              </a:rPr>
              <a:t>to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titrate oxygen</a:t>
            </a:r>
            <a:r>
              <a:rPr sz="3000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70C0"/>
                </a:solidFill>
                <a:latin typeface="Arial"/>
                <a:cs typeface="Arial"/>
              </a:rPr>
              <a:t>therapy.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3409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Useful</a:t>
            </a:r>
            <a:r>
              <a:rPr sz="3600" spc="-85" dirty="0"/>
              <a:t> </a:t>
            </a:r>
            <a:r>
              <a:rPr sz="3600" spc="-5" dirty="0"/>
              <a:t>website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2617" y="1633220"/>
            <a:ext cx="1084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3"/>
              </a:rPr>
              <a:t>http://www.who.int/patientsafety/safesurgery/pulse_oximetry/tr_material/en/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5307" y="282955"/>
            <a:ext cx="2214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Su</a:t>
            </a:r>
            <a:r>
              <a:rPr sz="3600" dirty="0"/>
              <a:t>mm</a:t>
            </a:r>
            <a:r>
              <a:rPr sz="3600" spc="-10" dirty="0"/>
              <a:t>a</a:t>
            </a:r>
            <a:r>
              <a:rPr sz="3600" dirty="0"/>
              <a:t>ry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04088" y="1232408"/>
            <a:ext cx="9509760" cy="434467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444500" marR="716280" indent="-342900">
              <a:lnSpc>
                <a:spcPct val="71400"/>
              </a:lnSpc>
              <a:spcBef>
                <a:spcPts val="819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Give oxygen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immediately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to patients with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SARI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with severe respiratory  distress, sepsis with hypoperfusion/shock or hypoxaemia,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2100" baseline="-15873" dirty="0">
                <a:solidFill>
                  <a:srgbClr val="0070C0"/>
                </a:solidFill>
                <a:latin typeface="Tahoma"/>
                <a:cs typeface="Tahoma"/>
              </a:rPr>
              <a:t>2</a:t>
            </a:r>
            <a:r>
              <a:rPr sz="2100" spc="509" baseline="-15873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&lt;90%.</a:t>
            </a:r>
            <a:endParaRPr sz="2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70C0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44500" marR="307975" indent="-342900">
              <a:lnSpc>
                <a:spcPct val="71400"/>
              </a:lnSpc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critically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ill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adults and children start with highest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flow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rate available and  appropriate for</a:t>
            </a:r>
            <a:r>
              <a:rPr sz="2100" spc="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age.</a:t>
            </a:r>
            <a:endParaRPr sz="2100">
              <a:latin typeface="Tahoma"/>
              <a:cs typeface="Tahoma"/>
            </a:endParaRPr>
          </a:p>
          <a:p>
            <a:pPr marL="444500" indent="-342900">
              <a:lnSpc>
                <a:spcPts val="2210"/>
              </a:lnSpc>
              <a:spcBef>
                <a:spcPts val="2185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Pulse oximeters should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be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available in all areas where emergency oxygen</a:t>
            </a:r>
            <a:r>
              <a:rPr sz="2100" spc="1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is</a:t>
            </a:r>
            <a:endParaRPr sz="2100">
              <a:latin typeface="Tahoma"/>
              <a:cs typeface="Tahoma"/>
            </a:endParaRPr>
          </a:p>
          <a:p>
            <a:pPr marL="444500" marR="55880">
              <a:lnSpc>
                <a:spcPct val="71400"/>
              </a:lnSpc>
              <a:spcBef>
                <a:spcPts val="409"/>
              </a:spcBef>
            </a:pP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delivered. Blood gas analyzer should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be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available in the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ICU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to also measure  ventilatory parameters (pH,</a:t>
            </a:r>
            <a:r>
              <a:rPr sz="2100" spc="3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PaCo2)</a:t>
            </a:r>
            <a:endParaRPr sz="2100">
              <a:latin typeface="Tahoma"/>
              <a:cs typeface="Tahoma"/>
            </a:endParaRPr>
          </a:p>
          <a:p>
            <a:pPr marL="444500" indent="-342900">
              <a:lnSpc>
                <a:spcPts val="2160"/>
              </a:lnSpc>
              <a:spcBef>
                <a:spcPts val="218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Titrate oxygen to target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2100" baseline="-15873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≥90% in adults and children,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&gt; 92-95%</a:t>
            </a:r>
            <a:r>
              <a:rPr sz="2100" spc="-114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in</a:t>
            </a:r>
            <a:endParaRPr sz="2100">
              <a:latin typeface="Tahoma"/>
              <a:cs typeface="Tahoma"/>
            </a:endParaRPr>
          </a:p>
          <a:p>
            <a:pPr marL="444500" marR="139065">
              <a:lnSpc>
                <a:spcPct val="71400"/>
              </a:lnSpc>
              <a:spcBef>
                <a:spcPts val="365"/>
              </a:spcBef>
            </a:pP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pregnant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females,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or ≥94%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during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resuscitation of patient with multi-organ  failure using the appropriate dose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(flow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rate) and delivery</a:t>
            </a:r>
            <a:r>
              <a:rPr sz="2100" spc="7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device.</a:t>
            </a:r>
            <a:endParaRPr sz="2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444500" marR="965200" indent="-342900">
              <a:lnSpc>
                <a:spcPct val="71400"/>
              </a:lnSpc>
              <a:spcBef>
                <a:spcPts val="5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Newer high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flow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oxygen systems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can be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used in select cases of non-  hypercapneic, hypoxemic respiratory</a:t>
            </a:r>
            <a:r>
              <a:rPr sz="2100" spc="3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failure.</a:t>
            </a:r>
            <a:endParaRPr sz="21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2083" y="1341120"/>
            <a:ext cx="10070465" cy="327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0"/>
              </a:lnSpc>
              <a:spcBef>
                <a:spcPts val="100"/>
              </a:spcBef>
            </a:pPr>
            <a:r>
              <a:rPr sz="2300" b="1" spc="-5" dirty="0">
                <a:solidFill>
                  <a:srgbClr val="0070C0"/>
                </a:solidFill>
                <a:latin typeface="Tahoma"/>
                <a:cs typeface="Tahoma"/>
              </a:rPr>
              <a:t>Contributors</a:t>
            </a:r>
            <a:endParaRPr sz="2300">
              <a:latin typeface="Tahoma"/>
              <a:cs typeface="Tahoma"/>
            </a:endParaRPr>
          </a:p>
          <a:p>
            <a:pPr marL="553720">
              <a:lnSpc>
                <a:spcPts val="2490"/>
              </a:lnSpc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T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Eoin West, University of Washington, Seattle,</a:t>
            </a:r>
            <a:r>
              <a:rPr sz="2100" spc="6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USA</a:t>
            </a:r>
            <a:endParaRPr sz="2100">
              <a:latin typeface="Tahoma"/>
              <a:cs typeface="Tahoma"/>
            </a:endParaRPr>
          </a:p>
          <a:p>
            <a:pPr marL="553720">
              <a:lnSpc>
                <a:spcPts val="2510"/>
              </a:lnSpc>
              <a:spcBef>
                <a:spcPts val="70"/>
              </a:spcBef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Janet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V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Diaz, WHO Consultant,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San Francisco,</a:t>
            </a:r>
            <a:r>
              <a:rPr sz="2100" spc="5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USA</a:t>
            </a:r>
            <a:endParaRPr sz="2100">
              <a:latin typeface="Tahoma"/>
              <a:cs typeface="Tahoma"/>
            </a:endParaRPr>
          </a:p>
          <a:p>
            <a:pPr marL="553720">
              <a:lnSpc>
                <a:spcPts val="2510"/>
              </a:lnSpc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Arjun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Karki, Patan Academy of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Health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Sciences, Kathmandu,</a:t>
            </a:r>
            <a:r>
              <a:rPr sz="2100" spc="114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Nepal</a:t>
            </a:r>
            <a:endParaRPr sz="2100">
              <a:latin typeface="Tahoma"/>
              <a:cs typeface="Tahoma"/>
            </a:endParaRPr>
          </a:p>
          <a:p>
            <a:pPr marL="553720">
              <a:lnSpc>
                <a:spcPts val="2510"/>
              </a:lnSpc>
              <a:spcBef>
                <a:spcPts val="95"/>
              </a:spcBef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Niranjan Bhat, Johns Hopkins University, Baltimore,</a:t>
            </a:r>
            <a:r>
              <a:rPr sz="2100" spc="7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USA</a:t>
            </a:r>
            <a:endParaRPr sz="2100">
              <a:latin typeface="Tahoma"/>
              <a:cs typeface="Tahoma"/>
            </a:endParaRPr>
          </a:p>
          <a:p>
            <a:pPr marL="553720">
              <a:lnSpc>
                <a:spcPts val="2510"/>
              </a:lnSpc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Timothy Uyeki, Centers for Disease Control and Prevention, Atlanta,</a:t>
            </a:r>
            <a:r>
              <a:rPr sz="2100" spc="10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USA</a:t>
            </a:r>
            <a:endParaRPr sz="2100">
              <a:latin typeface="Tahoma"/>
              <a:cs typeface="Tahoma"/>
            </a:endParaRPr>
          </a:p>
          <a:p>
            <a:pPr marL="553720" marR="5080">
              <a:lnSpc>
                <a:spcPts val="2500"/>
              </a:lnSpc>
              <a:spcBef>
                <a:spcPts val="175"/>
              </a:spcBef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Simon Mardel, University Hospital of South Manchester NHS Foundation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Trust  Dr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Paula Lister, Great Ormond Street Hospital, London,</a:t>
            </a:r>
            <a:r>
              <a:rPr sz="2100" spc="6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UK</a:t>
            </a:r>
            <a:endParaRPr sz="2100">
              <a:latin typeface="Tahoma"/>
              <a:cs typeface="Tahoma"/>
            </a:endParaRPr>
          </a:p>
          <a:p>
            <a:pPr marL="553720">
              <a:lnSpc>
                <a:spcPts val="2435"/>
              </a:lnSpc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Neill Adhikari, </a:t>
            </a: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Sunnybrook </a:t>
            </a:r>
            <a:r>
              <a:rPr sz="2100" spc="-10" dirty="0">
                <a:solidFill>
                  <a:srgbClr val="0070C0"/>
                </a:solidFill>
                <a:latin typeface="Tahoma"/>
                <a:cs typeface="Tahoma"/>
              </a:rPr>
              <a:t>Health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Sciences Centre, Toronto,</a:t>
            </a:r>
            <a:r>
              <a:rPr sz="2100" spc="9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Canada</a:t>
            </a:r>
            <a:endParaRPr sz="2100">
              <a:latin typeface="Tahoma"/>
              <a:cs typeface="Tahoma"/>
            </a:endParaRPr>
          </a:p>
          <a:p>
            <a:pPr marL="553720">
              <a:lnSpc>
                <a:spcPct val="100000"/>
              </a:lnSpc>
              <a:spcBef>
                <a:spcPts val="70"/>
              </a:spcBef>
            </a:pPr>
            <a:r>
              <a:rPr sz="2100" dirty="0">
                <a:solidFill>
                  <a:srgbClr val="0070C0"/>
                </a:solidFill>
                <a:latin typeface="Tahoma"/>
                <a:cs typeface="Tahoma"/>
              </a:rPr>
              <a:t>Dr Andy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Petros, Great Ormond Street Hospital, London,</a:t>
            </a:r>
            <a:r>
              <a:rPr sz="2100" spc="6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0070C0"/>
                </a:solidFill>
                <a:latin typeface="Tahoma"/>
                <a:cs typeface="Tahoma"/>
              </a:rPr>
              <a:t>UK</a:t>
            </a:r>
            <a:endParaRPr sz="2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4189" y="401827"/>
            <a:ext cx="451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Acknowledgements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424" y="286003"/>
            <a:ext cx="7026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Importance </a:t>
            </a:r>
            <a:r>
              <a:rPr sz="3600" dirty="0"/>
              <a:t>of </a:t>
            </a:r>
            <a:r>
              <a:rPr sz="3600" spc="-5" dirty="0"/>
              <a:t>oxygen</a:t>
            </a:r>
            <a:r>
              <a:rPr sz="3600" spc="-65" dirty="0"/>
              <a:t> </a:t>
            </a:r>
            <a:r>
              <a:rPr sz="3600" spc="-5" dirty="0"/>
              <a:t>therapy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-12700" y="1240536"/>
            <a:ext cx="12217400" cy="483298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038860" marR="2413635" indent="-354330">
              <a:lnSpc>
                <a:spcPct val="100699"/>
              </a:lnSpc>
              <a:spcBef>
                <a:spcPts val="75"/>
              </a:spcBef>
              <a:buClr>
                <a:srgbClr val="1E7FB8"/>
              </a:buClr>
              <a:buChar char="●"/>
              <a:tabLst>
                <a:tab pos="1039494" algn="l"/>
              </a:tabLst>
            </a:pP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Hypoxaemia is a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life-threatening condition that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can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be  easily </a:t>
            </a:r>
            <a:r>
              <a:rPr sz="2900" spc="-10" dirty="0">
                <a:solidFill>
                  <a:srgbClr val="0070C0"/>
                </a:solidFill>
                <a:latin typeface="Arial"/>
                <a:cs typeface="Arial"/>
              </a:rPr>
              <a:t>treated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with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oxygen</a:t>
            </a:r>
            <a:r>
              <a:rPr sz="2900" spc="-3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10" dirty="0">
                <a:solidFill>
                  <a:srgbClr val="0070C0"/>
                </a:solidFill>
                <a:latin typeface="Arial"/>
                <a:cs typeface="Arial"/>
              </a:rPr>
              <a:t>therapy:</a:t>
            </a:r>
            <a:endParaRPr sz="2900">
              <a:latin typeface="Arial"/>
              <a:cs typeface="Arial"/>
            </a:endParaRPr>
          </a:p>
          <a:p>
            <a:pPr marL="1099185">
              <a:lnSpc>
                <a:spcPct val="100000"/>
              </a:lnSpc>
              <a:spcBef>
                <a:spcPts val="615"/>
              </a:spcBef>
              <a:tabLst>
                <a:tab pos="1513840" algn="l"/>
              </a:tabLst>
            </a:pPr>
            <a:r>
              <a:rPr sz="2500" dirty="0">
                <a:solidFill>
                  <a:srgbClr val="1E7FB8"/>
                </a:solidFill>
                <a:latin typeface="Arial"/>
                <a:cs typeface="Arial"/>
              </a:rPr>
              <a:t>-	</a:t>
            </a:r>
            <a:r>
              <a:rPr sz="2500" b="1" spc="-5" dirty="0">
                <a:solidFill>
                  <a:srgbClr val="0070C0"/>
                </a:solidFill>
                <a:latin typeface="Arial"/>
                <a:cs typeface="Arial"/>
              </a:rPr>
              <a:t>oxygen therapy saves</a:t>
            </a:r>
            <a:r>
              <a:rPr sz="2500" b="1" spc="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070C0"/>
                </a:solidFill>
                <a:latin typeface="Arial"/>
                <a:cs typeface="Arial"/>
              </a:rPr>
              <a:t>lives.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50">
              <a:latin typeface="Times New Roman"/>
              <a:cs typeface="Times New Roman"/>
            </a:endParaRPr>
          </a:p>
          <a:p>
            <a:pPr marL="1038860" marR="2148840" indent="-354330">
              <a:lnSpc>
                <a:spcPct val="100699"/>
              </a:lnSpc>
              <a:spcBef>
                <a:spcPts val="5"/>
              </a:spcBef>
              <a:buClr>
                <a:srgbClr val="1E7FB8"/>
              </a:buClr>
              <a:buChar char="●"/>
              <a:tabLst>
                <a:tab pos="1039494" algn="l"/>
              </a:tabLst>
            </a:pP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Oxygen therapy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an essential medicine that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should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be  available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in all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areas that may care for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SARI</a:t>
            </a:r>
            <a:r>
              <a:rPr sz="2900" spc="-7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patients.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●"/>
            </a:pPr>
            <a:endParaRPr sz="3050">
              <a:latin typeface="Times New Roman"/>
              <a:cs typeface="Times New Roman"/>
            </a:endParaRPr>
          </a:p>
          <a:p>
            <a:pPr marL="1038860" indent="-354965">
              <a:lnSpc>
                <a:spcPct val="100000"/>
              </a:lnSpc>
              <a:spcBef>
                <a:spcPts val="5"/>
              </a:spcBef>
              <a:buClr>
                <a:srgbClr val="1E7FB8"/>
              </a:buClr>
              <a:buChar char="●"/>
              <a:tabLst>
                <a:tab pos="1039494" algn="l"/>
              </a:tabLst>
            </a:pP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Oxygen therapy </a:t>
            </a:r>
            <a:r>
              <a:rPr sz="2900" dirty="0">
                <a:solidFill>
                  <a:srgbClr val="0070C0"/>
                </a:solidFill>
                <a:latin typeface="Arial"/>
                <a:cs typeface="Arial"/>
              </a:rPr>
              <a:t>is</a:t>
            </a:r>
            <a:r>
              <a:rPr sz="2900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0070C0"/>
                </a:solidFill>
                <a:latin typeface="Arial"/>
                <a:cs typeface="Arial"/>
              </a:rPr>
              <a:t>cost-effective.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●"/>
            </a:pPr>
            <a:endParaRPr sz="2800">
              <a:latin typeface="Times New Roman"/>
              <a:cs typeface="Times New Roman"/>
            </a:endParaRPr>
          </a:p>
          <a:p>
            <a:pPr marL="1031875" indent="-347980">
              <a:lnSpc>
                <a:spcPts val="3229"/>
              </a:lnSpc>
              <a:buFont typeface="Arial"/>
              <a:buChar char="●"/>
              <a:tabLst>
                <a:tab pos="1032510" algn="l"/>
              </a:tabLst>
            </a:pPr>
            <a:r>
              <a:rPr sz="2800" spc="-5" dirty="0">
                <a:solidFill>
                  <a:srgbClr val="0070C0"/>
                </a:solidFill>
                <a:latin typeface="Tahoma"/>
                <a:cs typeface="Tahoma"/>
              </a:rPr>
              <a:t>Oxygen </a:t>
            </a:r>
            <a:r>
              <a:rPr sz="2800" dirty="0">
                <a:solidFill>
                  <a:srgbClr val="0070C0"/>
                </a:solidFill>
                <a:latin typeface="Tahoma"/>
                <a:cs typeface="Tahoma"/>
              </a:rPr>
              <a:t>therapy </a:t>
            </a:r>
            <a:r>
              <a:rPr sz="2800" spc="-5" dirty="0">
                <a:solidFill>
                  <a:srgbClr val="0070C0"/>
                </a:solidFill>
                <a:latin typeface="Tahoma"/>
                <a:cs typeface="Tahoma"/>
              </a:rPr>
              <a:t>is </a:t>
            </a:r>
            <a:r>
              <a:rPr sz="2800" dirty="0">
                <a:solidFill>
                  <a:srgbClr val="0070C0"/>
                </a:solidFill>
                <a:latin typeface="Tahoma"/>
                <a:cs typeface="Tahoma"/>
              </a:rPr>
              <a:t>safe </a:t>
            </a:r>
            <a:r>
              <a:rPr sz="2800" spc="-5" dirty="0">
                <a:solidFill>
                  <a:srgbClr val="0070C0"/>
                </a:solidFill>
                <a:latin typeface="Tahoma"/>
                <a:cs typeface="Tahoma"/>
              </a:rPr>
              <a:t>in newborns </a:t>
            </a:r>
            <a:r>
              <a:rPr sz="2800" dirty="0">
                <a:solidFill>
                  <a:srgbClr val="0070C0"/>
                </a:solidFill>
                <a:latin typeface="Tahoma"/>
                <a:cs typeface="Tahoma"/>
              </a:rPr>
              <a:t>(preterm and</a:t>
            </a:r>
            <a:r>
              <a:rPr sz="2800" spc="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70C0"/>
                </a:solidFill>
                <a:latin typeface="Tahoma"/>
                <a:cs typeface="Tahoma"/>
              </a:rPr>
              <a:t>term)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229"/>
              </a:lnSpc>
              <a:tabLst>
                <a:tab pos="1031875" algn="l"/>
                <a:tab pos="12204065" algn="l"/>
              </a:tabLst>
            </a:pPr>
            <a:r>
              <a:rPr sz="28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u="heavy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Tahoma"/>
                <a:cs typeface="Tahoma"/>
              </a:rPr>
              <a:t>that are</a:t>
            </a:r>
            <a:r>
              <a:rPr sz="2800" u="heavy" spc="-5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5" dirty="0">
                <a:solidFill>
                  <a:srgbClr val="0070C0"/>
                </a:solidFill>
                <a:uFill>
                  <a:solidFill>
                    <a:srgbClr val="4A7EBB"/>
                  </a:solidFill>
                </a:uFill>
                <a:latin typeface="Tahoma"/>
                <a:cs typeface="Tahoma"/>
              </a:rPr>
              <a:t>hypoxic.	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2617" y="498347"/>
            <a:ext cx="85877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Importance of oxygen</a:t>
            </a:r>
            <a:r>
              <a:rPr sz="4400" spc="-10" dirty="0"/>
              <a:t> </a:t>
            </a:r>
            <a:r>
              <a:rPr sz="4400" spc="-5" dirty="0"/>
              <a:t>thearpy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67350" marR="5080">
              <a:lnSpc>
                <a:spcPct val="99800"/>
              </a:lnSpc>
              <a:spcBef>
                <a:spcPts val="105"/>
              </a:spcBef>
            </a:pPr>
            <a:r>
              <a:rPr spc="-5" dirty="0">
                <a:solidFill>
                  <a:srgbClr val="1F497D"/>
                </a:solidFill>
              </a:rPr>
              <a:t>“</a:t>
            </a:r>
            <a:r>
              <a:rPr spc="-5" dirty="0"/>
              <a:t>Effective oxygen delivery  </a:t>
            </a:r>
            <a:r>
              <a:rPr dirty="0"/>
              <a:t>systems </a:t>
            </a:r>
            <a:r>
              <a:rPr spc="-5" dirty="0"/>
              <a:t>should be </a:t>
            </a:r>
            <a:r>
              <a:rPr dirty="0"/>
              <a:t>a universal  standard of care </a:t>
            </a:r>
            <a:r>
              <a:rPr spc="-5" dirty="0"/>
              <a:t>and should be  made </a:t>
            </a:r>
            <a:r>
              <a:rPr dirty="0"/>
              <a:t>more </a:t>
            </a:r>
            <a:r>
              <a:rPr spc="-5" dirty="0"/>
              <a:t>widely available.”  (WHO, </a:t>
            </a:r>
            <a:r>
              <a:rPr dirty="0"/>
              <a:t>2016)</a:t>
            </a:r>
          </a:p>
        </p:txBody>
      </p:sp>
      <p:sp>
        <p:nvSpPr>
          <p:cNvPr id="6" name="object 6"/>
          <p:cNvSpPr/>
          <p:nvPr/>
        </p:nvSpPr>
        <p:spPr>
          <a:xfrm>
            <a:off x="2409987" y="1269019"/>
            <a:ext cx="3566505" cy="4503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5556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Oxygen: indications</a:t>
            </a:r>
            <a:r>
              <a:rPr sz="3600" spc="-45" dirty="0"/>
              <a:t> </a:t>
            </a:r>
            <a:r>
              <a:rPr sz="3600" spc="-5" dirty="0"/>
              <a:t>1/2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1710216" y="5536219"/>
            <a:ext cx="8750300" cy="871219"/>
          </a:xfrm>
          <a:custGeom>
            <a:avLst/>
            <a:gdLst/>
            <a:ahLst/>
            <a:cxnLst/>
            <a:rect l="l" t="t" r="r" b="b"/>
            <a:pathLst>
              <a:path w="8750300" h="871220">
                <a:moveTo>
                  <a:pt x="8604779" y="0"/>
                </a:moveTo>
                <a:lnTo>
                  <a:pt x="145191" y="0"/>
                </a:lnTo>
                <a:lnTo>
                  <a:pt x="99299" y="7401"/>
                </a:lnTo>
                <a:lnTo>
                  <a:pt x="59442" y="28013"/>
                </a:lnTo>
                <a:lnTo>
                  <a:pt x="28013" y="59443"/>
                </a:lnTo>
                <a:lnTo>
                  <a:pt x="7401" y="99299"/>
                </a:lnTo>
                <a:lnTo>
                  <a:pt x="0" y="145191"/>
                </a:lnTo>
                <a:lnTo>
                  <a:pt x="0" y="725922"/>
                </a:lnTo>
                <a:lnTo>
                  <a:pt x="7401" y="771815"/>
                </a:lnTo>
                <a:lnTo>
                  <a:pt x="28013" y="811671"/>
                </a:lnTo>
                <a:lnTo>
                  <a:pt x="59442" y="843101"/>
                </a:lnTo>
                <a:lnTo>
                  <a:pt x="99299" y="863713"/>
                </a:lnTo>
                <a:lnTo>
                  <a:pt x="145191" y="871115"/>
                </a:lnTo>
                <a:lnTo>
                  <a:pt x="8604779" y="871115"/>
                </a:lnTo>
                <a:lnTo>
                  <a:pt x="8650671" y="863713"/>
                </a:lnTo>
                <a:lnTo>
                  <a:pt x="8690527" y="843101"/>
                </a:lnTo>
                <a:lnTo>
                  <a:pt x="8721957" y="811671"/>
                </a:lnTo>
                <a:lnTo>
                  <a:pt x="8742569" y="771815"/>
                </a:lnTo>
                <a:lnTo>
                  <a:pt x="8749971" y="725922"/>
                </a:lnTo>
                <a:lnTo>
                  <a:pt x="8749971" y="145191"/>
                </a:lnTo>
                <a:lnTo>
                  <a:pt x="8742569" y="99299"/>
                </a:lnTo>
                <a:lnTo>
                  <a:pt x="8721957" y="59443"/>
                </a:lnTo>
                <a:lnTo>
                  <a:pt x="8690527" y="28013"/>
                </a:lnTo>
                <a:lnTo>
                  <a:pt x="8650671" y="7401"/>
                </a:lnTo>
                <a:lnTo>
                  <a:pt x="860477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26735" y="1276603"/>
            <a:ext cx="8713470" cy="47148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93700" marR="43180" indent="-342900">
              <a:lnSpc>
                <a:spcPct val="99200"/>
              </a:lnSpc>
              <a:spcBef>
                <a:spcPts val="120"/>
              </a:spcBef>
              <a:buChar char="●"/>
              <a:tabLst>
                <a:tab pos="393065" algn="l"/>
                <a:tab pos="393700" algn="l"/>
              </a:tabLst>
            </a:pPr>
            <a:r>
              <a:rPr sz="24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the hospital setting, give oxygen </a:t>
            </a:r>
            <a:r>
              <a:rPr sz="2400" b="1" spc="-5" dirty="0">
                <a:solidFill>
                  <a:srgbClr val="0070C0"/>
                </a:solidFill>
                <a:latin typeface="Tahoma"/>
                <a:cs typeface="Tahoma"/>
              </a:rPr>
              <a:t>immediately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to patients  (adults and children) </a:t>
            </a:r>
            <a:r>
              <a:rPr sz="2400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SARI </a:t>
            </a:r>
            <a:r>
              <a:rPr sz="2400" dirty="0">
                <a:solidFill>
                  <a:srgbClr val="0070C0"/>
                </a:solidFill>
                <a:latin typeface="Tahoma"/>
                <a:cs typeface="Tahoma"/>
              </a:rPr>
              <a:t>who </a:t>
            </a:r>
            <a:r>
              <a:rPr sz="2400" spc="-5" dirty="0">
                <a:solidFill>
                  <a:srgbClr val="0070C0"/>
                </a:solidFill>
                <a:latin typeface="Tahoma"/>
                <a:cs typeface="Tahoma"/>
              </a:rPr>
              <a:t>have signs of severe  illness:</a:t>
            </a:r>
            <a:endParaRPr sz="2400">
              <a:latin typeface="Tahoma"/>
              <a:cs typeface="Tahoma"/>
            </a:endParaRPr>
          </a:p>
          <a:p>
            <a:pPr marL="793750" lvl="1" indent="-285750">
              <a:lnSpc>
                <a:spcPct val="100000"/>
              </a:lnSpc>
              <a:spcBef>
                <a:spcPts val="400"/>
              </a:spcBef>
              <a:buFont typeface="Arial"/>
              <a:buChar char="–"/>
              <a:tabLst>
                <a:tab pos="793115" algn="l"/>
                <a:tab pos="7937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severe respiratory distress</a:t>
            </a:r>
            <a:endParaRPr sz="2000">
              <a:latin typeface="Tahoma"/>
              <a:cs typeface="Tahoma"/>
            </a:endParaRPr>
          </a:p>
          <a:p>
            <a:pPr marL="793750" lvl="1" indent="-28575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93115" algn="l"/>
                <a:tab pos="793750" algn="l"/>
              </a:tabLst>
            </a:pPr>
            <a:r>
              <a:rPr sz="2000" spc="-10" dirty="0">
                <a:solidFill>
                  <a:srgbClr val="0070C0"/>
                </a:solidFill>
                <a:latin typeface="Tahoma"/>
                <a:cs typeface="Tahoma"/>
              </a:rPr>
              <a:t>sepsis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hypoperfusion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or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 shock</a:t>
            </a:r>
            <a:endParaRPr sz="2000">
              <a:latin typeface="Tahoma"/>
              <a:cs typeface="Tahoma"/>
            </a:endParaRPr>
          </a:p>
          <a:p>
            <a:pPr marL="793750" lvl="1" indent="-28575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93115" algn="l"/>
                <a:tab pos="793750" algn="l"/>
              </a:tabLst>
            </a:pP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alteration of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mental</a:t>
            </a:r>
            <a:r>
              <a:rPr sz="2000" spc="-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status</a:t>
            </a:r>
            <a:endParaRPr sz="2000">
              <a:latin typeface="Tahoma"/>
              <a:cs typeface="Tahoma"/>
            </a:endParaRPr>
          </a:p>
          <a:p>
            <a:pPr marL="873125" lvl="1" indent="-365125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872490" algn="l"/>
                <a:tab pos="873125" algn="l"/>
              </a:tabLst>
            </a:pP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or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 hypoxaemia</a:t>
            </a:r>
            <a:endParaRPr sz="2000">
              <a:latin typeface="Tahoma"/>
              <a:cs typeface="Tahoma"/>
            </a:endParaRPr>
          </a:p>
          <a:p>
            <a:pPr marL="1193800" lvl="2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1193165" algn="l"/>
                <a:tab pos="1193800" algn="l"/>
              </a:tabLst>
            </a:pP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1800" spc="-7" baseline="-13888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&lt; 90%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(if patient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is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haemodynamically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normal)</a:t>
            </a:r>
            <a:endParaRPr sz="1800">
              <a:latin typeface="Tahoma"/>
              <a:cs typeface="Tahoma"/>
            </a:endParaRPr>
          </a:p>
          <a:p>
            <a:pPr marL="1193800" marR="126364" lvl="2" indent="-228600">
              <a:lnSpc>
                <a:spcPct val="102200"/>
              </a:lnSpc>
              <a:spcBef>
                <a:spcPts val="380"/>
              </a:spcBef>
              <a:buFont typeface="Arial"/>
              <a:buChar char="•"/>
              <a:tabLst>
                <a:tab pos="1193165" algn="l"/>
                <a:tab pos="1193800" algn="l"/>
              </a:tabLst>
            </a:pP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1800" spc="-7" baseline="-13888" dirty="0">
                <a:solidFill>
                  <a:srgbClr val="0070C0"/>
                </a:solidFill>
                <a:latin typeface="Tahoma"/>
                <a:cs typeface="Tahoma"/>
              </a:rPr>
              <a:t>2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&lt; 94%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(if patient with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any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emergency signs of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airway,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breathing or  circulation)</a:t>
            </a:r>
            <a:endParaRPr sz="1800">
              <a:latin typeface="Tahoma"/>
              <a:cs typeface="Tahoma"/>
            </a:endParaRPr>
          </a:p>
          <a:p>
            <a:pPr marL="1193800" lvl="2" indent="-2286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1193165" algn="l"/>
                <a:tab pos="1193800" algn="l"/>
              </a:tabLst>
            </a:pP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SpO</a:t>
            </a:r>
            <a:r>
              <a:rPr sz="1800" spc="-7" baseline="-13888" dirty="0">
                <a:solidFill>
                  <a:srgbClr val="0070C0"/>
                </a:solidFill>
                <a:latin typeface="Tahoma"/>
                <a:cs typeface="Tahoma"/>
              </a:rPr>
              <a:t>2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&lt;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92–95%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(if </a:t>
            </a:r>
            <a:r>
              <a:rPr sz="1800" dirty="0">
                <a:solidFill>
                  <a:srgbClr val="0070C0"/>
                </a:solidFill>
                <a:latin typeface="Tahoma"/>
                <a:cs typeface="Tahoma"/>
              </a:rPr>
              <a:t>pregnant</a:t>
            </a:r>
            <a:r>
              <a:rPr sz="1800" spc="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0070C0"/>
                </a:solidFill>
                <a:latin typeface="Tahoma"/>
                <a:cs typeface="Tahoma"/>
              </a:rPr>
              <a:t>woman).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R="36195" algn="ctr">
              <a:lnSpc>
                <a:spcPct val="100000"/>
              </a:lnSpc>
              <a:spcBef>
                <a:spcPts val="1375"/>
              </a:spcBef>
            </a:pPr>
            <a:r>
              <a:rPr sz="2700" b="1" spc="-5" dirty="0">
                <a:solidFill>
                  <a:srgbClr val="FFFFFF"/>
                </a:solidFill>
                <a:latin typeface="Arial"/>
                <a:cs typeface="Arial"/>
              </a:rPr>
              <a:t>Do NOT delay oxygen</a:t>
            </a:r>
            <a:r>
              <a:rPr sz="27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Arial"/>
                <a:cs typeface="Arial"/>
              </a:rPr>
              <a:t>administration.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0" y="61736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401827"/>
            <a:ext cx="5556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Oxygen: indications</a:t>
            </a:r>
            <a:r>
              <a:rPr sz="3600" spc="-45" dirty="0"/>
              <a:t> </a:t>
            </a:r>
            <a:r>
              <a:rPr sz="3600" spc="-5" dirty="0"/>
              <a:t>2/2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1578305" y="5336325"/>
            <a:ext cx="8750300" cy="871219"/>
          </a:xfrm>
          <a:custGeom>
            <a:avLst/>
            <a:gdLst/>
            <a:ahLst/>
            <a:cxnLst/>
            <a:rect l="l" t="t" r="r" b="b"/>
            <a:pathLst>
              <a:path w="8750300" h="871220">
                <a:moveTo>
                  <a:pt x="8604777" y="0"/>
                </a:moveTo>
                <a:lnTo>
                  <a:pt x="145191" y="0"/>
                </a:lnTo>
                <a:lnTo>
                  <a:pt x="99299" y="7402"/>
                </a:lnTo>
                <a:lnTo>
                  <a:pt x="59442" y="28013"/>
                </a:lnTo>
                <a:lnTo>
                  <a:pt x="28013" y="59443"/>
                </a:lnTo>
                <a:lnTo>
                  <a:pt x="7401" y="99300"/>
                </a:lnTo>
                <a:lnTo>
                  <a:pt x="0" y="145192"/>
                </a:lnTo>
                <a:lnTo>
                  <a:pt x="0" y="725924"/>
                </a:lnTo>
                <a:lnTo>
                  <a:pt x="7401" y="771816"/>
                </a:lnTo>
                <a:lnTo>
                  <a:pt x="28013" y="811673"/>
                </a:lnTo>
                <a:lnTo>
                  <a:pt x="59442" y="843103"/>
                </a:lnTo>
                <a:lnTo>
                  <a:pt x="99299" y="863715"/>
                </a:lnTo>
                <a:lnTo>
                  <a:pt x="145191" y="871117"/>
                </a:lnTo>
                <a:lnTo>
                  <a:pt x="8604777" y="871117"/>
                </a:lnTo>
                <a:lnTo>
                  <a:pt x="8650669" y="863715"/>
                </a:lnTo>
                <a:lnTo>
                  <a:pt x="8690526" y="843103"/>
                </a:lnTo>
                <a:lnTo>
                  <a:pt x="8721956" y="811673"/>
                </a:lnTo>
                <a:lnTo>
                  <a:pt x="8742567" y="771816"/>
                </a:lnTo>
                <a:lnTo>
                  <a:pt x="8749969" y="725924"/>
                </a:lnTo>
                <a:lnTo>
                  <a:pt x="8749969" y="145192"/>
                </a:lnTo>
                <a:lnTo>
                  <a:pt x="8742567" y="99300"/>
                </a:lnTo>
                <a:lnTo>
                  <a:pt x="8721956" y="59443"/>
                </a:lnTo>
                <a:lnTo>
                  <a:pt x="8690526" y="28013"/>
                </a:lnTo>
                <a:lnTo>
                  <a:pt x="8650669" y="7402"/>
                </a:lnTo>
                <a:lnTo>
                  <a:pt x="8604777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64835" y="1277112"/>
            <a:ext cx="8432165" cy="4629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55600" marR="5080" indent="-342900">
              <a:lnSpc>
                <a:spcPct val="99000"/>
              </a:lnSpc>
              <a:spcBef>
                <a:spcPts val="1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children, clinical signs that should trigger  oxygen therapy include (when pulse oximeter not  available):</a:t>
            </a:r>
            <a:endParaRPr sz="2900" dirty="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central cyanosis</a:t>
            </a:r>
            <a:endParaRPr sz="2000" dirty="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nasal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flaring</a:t>
            </a:r>
            <a:endParaRPr sz="2000" dirty="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inability to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drink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or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feed (when due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to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respiratory</a:t>
            </a:r>
            <a:r>
              <a:rPr sz="2000" spc="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distress)</a:t>
            </a:r>
            <a:endParaRPr sz="2000" dirty="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384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grunting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every</a:t>
            </a:r>
            <a:r>
              <a:rPr sz="2000" spc="-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breath</a:t>
            </a:r>
            <a:endParaRPr sz="2000" dirty="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spc="-10" dirty="0">
                <a:solidFill>
                  <a:srgbClr val="0070C0"/>
                </a:solidFill>
                <a:latin typeface="Tahoma"/>
                <a:cs typeface="Tahoma"/>
              </a:rPr>
              <a:t>depressed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mental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state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(i.e. drowsy,</a:t>
            </a:r>
            <a:r>
              <a:rPr sz="2000" spc="-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lethargic)</a:t>
            </a:r>
            <a:endParaRPr sz="2000" dirty="0">
              <a:latin typeface="Tahoma"/>
              <a:cs typeface="Tahoma"/>
            </a:endParaRPr>
          </a:p>
          <a:p>
            <a:pPr marL="755650" marR="391160" lvl="1" indent="-285750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and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in certain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conditions (severe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lower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chest indrawing, RR </a:t>
            </a:r>
            <a:r>
              <a:rPr sz="2000" dirty="0">
                <a:solidFill>
                  <a:srgbClr val="0070C0"/>
                </a:solidFill>
                <a:latin typeface="Tahoma"/>
                <a:cs typeface="Tahoma"/>
              </a:rPr>
              <a:t>≥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70  </a:t>
            </a:r>
            <a:r>
              <a:rPr sz="2000" spc="-10" dirty="0">
                <a:solidFill>
                  <a:srgbClr val="0070C0"/>
                </a:solidFill>
                <a:latin typeface="Tahoma"/>
                <a:cs typeface="Tahoma"/>
              </a:rPr>
              <a:t>bpm,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head</a:t>
            </a:r>
            <a:r>
              <a:rPr sz="2000" spc="-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0070C0"/>
                </a:solidFill>
                <a:latin typeface="Tahoma"/>
                <a:cs typeface="Tahoma"/>
              </a:rPr>
              <a:t>nodding).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118745" algn="ctr">
              <a:lnSpc>
                <a:spcPct val="100000"/>
              </a:lnSpc>
            </a:pPr>
            <a:r>
              <a:rPr sz="2700" b="1" spc="-5" dirty="0">
                <a:solidFill>
                  <a:srgbClr val="FFFFFF"/>
                </a:solidFill>
                <a:latin typeface="Arial"/>
                <a:cs typeface="Arial"/>
              </a:rPr>
              <a:t>Do NOT delay oxygen</a:t>
            </a:r>
            <a:r>
              <a:rPr sz="27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Arial"/>
                <a:cs typeface="Arial"/>
              </a:rPr>
              <a:t>administration.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93253" y="244772"/>
            <a:ext cx="1232512" cy="8523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 descr="Image result for MOH Logo ugand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272" y="6173687"/>
            <a:ext cx="573580" cy="659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0217" y="116331"/>
            <a:ext cx="5187950" cy="10648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75"/>
              </a:spcBef>
            </a:pPr>
            <a:r>
              <a:rPr sz="3400" spc="-5" dirty="0"/>
              <a:t>If patient is critically ill,  give higher flow</a:t>
            </a:r>
            <a:r>
              <a:rPr sz="3400" spc="-20" dirty="0"/>
              <a:t> </a:t>
            </a:r>
            <a:r>
              <a:rPr sz="3400" dirty="0"/>
              <a:t>rates</a:t>
            </a:r>
            <a:endParaRPr sz="3400"/>
          </a:p>
        </p:txBody>
      </p:sp>
      <p:sp>
        <p:nvSpPr>
          <p:cNvPr id="5" name="object 5"/>
          <p:cNvSpPr txBox="1"/>
          <p:nvPr/>
        </p:nvSpPr>
        <p:spPr>
          <a:xfrm>
            <a:off x="1764836" y="1664208"/>
            <a:ext cx="4135120" cy="3415029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55600" marR="5080" indent="-342900">
              <a:lnSpc>
                <a:spcPct val="90100"/>
              </a:lnSpc>
              <a:spcBef>
                <a:spcPts val="445"/>
              </a:spcBef>
              <a:buChar char="●"/>
              <a:tabLst>
                <a:tab pos="355600" algn="l"/>
              </a:tabLst>
            </a:pP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In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adults and older  children,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start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10–  15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l/min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via face mask 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reservoir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bag.</a:t>
            </a:r>
            <a:endParaRPr sz="2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70C0"/>
              </a:buClr>
              <a:buFont typeface="Tahoma"/>
              <a:buChar char="●"/>
            </a:pPr>
            <a:endParaRPr sz="3750">
              <a:latin typeface="Times New Roman"/>
              <a:cs typeface="Times New Roman"/>
            </a:endParaRPr>
          </a:p>
          <a:p>
            <a:pPr marL="355600" marR="372745" indent="-342900">
              <a:lnSpc>
                <a:spcPct val="90300"/>
              </a:lnSpc>
              <a:buChar char="●"/>
              <a:tabLst>
                <a:tab pos="355600" algn="l"/>
              </a:tabLst>
            </a:pP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Less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ill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patients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can  start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with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5 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L/min by  </a:t>
            </a:r>
            <a:r>
              <a:rPr sz="2900" dirty="0">
                <a:solidFill>
                  <a:srgbClr val="0070C0"/>
                </a:solidFill>
                <a:latin typeface="Tahoma"/>
                <a:cs typeface="Tahoma"/>
              </a:rPr>
              <a:t>nasal</a:t>
            </a:r>
            <a:r>
              <a:rPr sz="2900" spc="-5" dirty="0">
                <a:solidFill>
                  <a:srgbClr val="0070C0"/>
                </a:solidFill>
                <a:latin typeface="Tahoma"/>
                <a:cs typeface="Tahoma"/>
              </a:rPr>
              <a:t> cannula.</a:t>
            </a:r>
            <a:endParaRPr sz="29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45648" y="1683184"/>
            <a:ext cx="2362795" cy="3454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9907" y="187451"/>
            <a:ext cx="5718810" cy="9950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31445" marR="5080" indent="-119380">
              <a:lnSpc>
                <a:spcPts val="3790"/>
              </a:lnSpc>
              <a:spcBef>
                <a:spcPts val="265"/>
              </a:spcBef>
            </a:pPr>
            <a:r>
              <a:rPr dirty="0"/>
              <a:t>In </a:t>
            </a:r>
            <a:r>
              <a:rPr spc="-5" dirty="0"/>
              <a:t>children </a:t>
            </a:r>
            <a:r>
              <a:rPr dirty="0"/>
              <a:t>&lt; 5 </a:t>
            </a:r>
            <a:r>
              <a:rPr spc="-5" dirty="0"/>
              <a:t>years,  preference is nasal</a:t>
            </a:r>
            <a:r>
              <a:rPr spc="-30" dirty="0"/>
              <a:t> </a:t>
            </a:r>
            <a:r>
              <a:rPr spc="-5" dirty="0"/>
              <a:t>cannula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25466" y="1293478"/>
          <a:ext cx="8727440" cy="45931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265"/>
                <a:gridCol w="5845175"/>
              </a:tblGrid>
              <a:tr h="420436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Age of</a:t>
                      </a:r>
                      <a:r>
                        <a:rPr sz="1600" b="1" spc="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child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Maximal oxygen flow</a:t>
                      </a:r>
                      <a:r>
                        <a:rPr sz="1600" b="1" spc="3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rates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E6B9B8"/>
                    </a:solidFill>
                  </a:tcPr>
                </a:tc>
              </a:tr>
              <a:tr h="420436"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Neonates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1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0.5–1.0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L/min by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nasal</a:t>
                      </a:r>
                      <a:r>
                        <a:rPr sz="2200" spc="2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cannula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420436"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Infants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1–2 L/min by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nasal</a:t>
                      </a:r>
                      <a:r>
                        <a:rPr sz="2200" spc="1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cannula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420436"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Pre-school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aged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1–4 L/min by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nasal</a:t>
                      </a:r>
                      <a:r>
                        <a:rPr sz="2200" spc="1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cannula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420436"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School-aged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45"/>
                        </a:lnSpc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1–6 L/min by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nasal</a:t>
                      </a:r>
                      <a:r>
                        <a:rPr sz="2200" spc="10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Cambria"/>
                          <a:cs typeface="Cambria"/>
                        </a:rPr>
                        <a:t>cannula</a:t>
                      </a:r>
                      <a:endParaRPr sz="2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</a:tr>
              <a:tr h="249093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615"/>
                        </a:lnSpc>
                        <a:spcBef>
                          <a:spcPts val="5"/>
                        </a:spcBef>
                      </a:pP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If severe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hypoxaemia persists despite maximal flow</a:t>
                      </a:r>
                      <a:r>
                        <a:rPr sz="2200" spc="3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rates: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342265" indent="-342265">
                        <a:lnSpc>
                          <a:spcPts val="2615"/>
                        </a:lnSpc>
                        <a:buChar char="•"/>
                        <a:tabLst>
                          <a:tab pos="342265" algn="l"/>
                          <a:tab pos="342900" algn="l"/>
                        </a:tabLst>
                      </a:pP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start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CPAP (if available)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342265" indent="-342265">
                        <a:lnSpc>
                          <a:spcPts val="2615"/>
                        </a:lnSpc>
                        <a:spcBef>
                          <a:spcPts val="70"/>
                        </a:spcBef>
                        <a:buChar char="•"/>
                        <a:tabLst>
                          <a:tab pos="342265" algn="l"/>
                          <a:tab pos="342900" algn="l"/>
                        </a:tabLst>
                      </a:pP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start secondary source of oxygen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face mask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with reservoir</a:t>
                      </a:r>
                      <a:r>
                        <a:rPr sz="2200" spc="-2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bag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342265" marR="10160" indent="-342265">
                        <a:lnSpc>
                          <a:spcPts val="2620"/>
                        </a:lnSpc>
                        <a:spcBef>
                          <a:spcPts val="80"/>
                        </a:spcBef>
                        <a:buChar char="•"/>
                        <a:tabLst>
                          <a:tab pos="342265" algn="l"/>
                          <a:tab pos="342900" algn="l"/>
                        </a:tabLst>
                      </a:pP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insert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nasopharyngeal catheter (passed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uvula into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the pharynx) and 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give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oxygen at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flow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rates: neonates 0.5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L/min; infants </a:t>
                      </a:r>
                      <a:r>
                        <a:rPr sz="2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200" spc="2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L/min.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346111" y="76436"/>
            <a:ext cx="1845889" cy="10626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2128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3"/>
                </a:lnTo>
              </a:path>
            </a:pathLst>
          </a:custGeom>
          <a:ln w="25400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096000"/>
            <a:ext cx="2285532" cy="699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900" y="498347"/>
            <a:ext cx="709993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Nasopharyngeal</a:t>
            </a:r>
            <a:r>
              <a:rPr sz="4400" spc="-65" dirty="0"/>
              <a:t> </a:t>
            </a:r>
            <a:r>
              <a:rPr sz="4400" spc="-5" dirty="0"/>
              <a:t>catheter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683985" y="1272540"/>
            <a:ext cx="5210175" cy="4017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010"/>
              </a:lnSpc>
              <a:spcBef>
                <a:spcPts val="100"/>
              </a:spcBef>
              <a:buChar char="●"/>
              <a:tabLst>
                <a:tab pos="355600" algn="l"/>
              </a:tabLst>
            </a:pP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For severe</a:t>
            </a:r>
            <a:r>
              <a:rPr sz="2600" spc="-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0070C0"/>
                </a:solidFill>
                <a:latin typeface="Tahoma"/>
                <a:cs typeface="Tahoma"/>
              </a:rPr>
              <a:t>hypoxaemia:</a:t>
            </a:r>
            <a:endParaRPr sz="2600">
              <a:latin typeface="Tahoma"/>
              <a:cs typeface="Tahoma"/>
            </a:endParaRPr>
          </a:p>
          <a:p>
            <a:pPr marL="755650" lvl="1" indent="-285750">
              <a:lnSpc>
                <a:spcPts val="2530"/>
              </a:lnSpc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place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passed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uvula into the</a:t>
            </a:r>
            <a:r>
              <a:rPr sz="2200" spc="-5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pharynx</a:t>
            </a:r>
            <a:endParaRPr sz="2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0070C0"/>
              </a:buClr>
              <a:buFont typeface="Arial"/>
              <a:buChar char="–"/>
            </a:pPr>
            <a:endParaRPr sz="2500">
              <a:latin typeface="Times New Roman"/>
              <a:cs typeface="Times New Roman"/>
            </a:endParaRPr>
          </a:p>
          <a:p>
            <a:pPr marL="755650" marR="219075" lvl="1" indent="-285750">
              <a:lnSpc>
                <a:spcPct val="71800"/>
              </a:lnSpc>
              <a:spcBef>
                <a:spcPts val="5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provides higher oxygen levels at  similar flow rates because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of</a:t>
            </a:r>
            <a:r>
              <a:rPr sz="2200" spc="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PEEP</a:t>
            </a:r>
            <a:endParaRPr sz="220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216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needs to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be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humidified</a:t>
            </a:r>
            <a:endParaRPr sz="220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216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neonates, dose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is 0.5</a:t>
            </a:r>
            <a:r>
              <a:rPr sz="2200" spc="-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L/min</a:t>
            </a:r>
            <a:endParaRPr sz="220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216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infants,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dose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is </a:t>
            </a: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1</a:t>
            </a:r>
            <a:r>
              <a:rPr sz="2200" spc="-1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L/min</a:t>
            </a:r>
            <a:endParaRPr sz="2200">
              <a:latin typeface="Tahoma"/>
              <a:cs typeface="Tahoma"/>
            </a:endParaRPr>
          </a:p>
          <a:p>
            <a:pPr marL="755650" lvl="1" indent="-285750">
              <a:lnSpc>
                <a:spcPct val="100000"/>
              </a:lnSpc>
              <a:spcBef>
                <a:spcPts val="2160"/>
              </a:spcBef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sz="2200" dirty="0">
                <a:solidFill>
                  <a:srgbClr val="0070C0"/>
                </a:solidFill>
                <a:latin typeface="Tahoma"/>
                <a:cs typeface="Tahoma"/>
              </a:rPr>
              <a:t>use with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nasogastric</a:t>
            </a:r>
            <a:r>
              <a:rPr sz="2200" spc="-15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70C0"/>
                </a:solidFill>
                <a:latin typeface="Tahoma"/>
                <a:cs typeface="Tahoma"/>
              </a:rPr>
              <a:t>tube.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94042" y="259171"/>
            <a:ext cx="1170601" cy="809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59492" y="1770424"/>
            <a:ext cx="3115854" cy="31958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164165" y="6202215"/>
            <a:ext cx="481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1E7FB8"/>
                </a:solidFill>
                <a:latin typeface="Corbel"/>
                <a:cs typeface="Corbel"/>
              </a:rPr>
              <a:t>HE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A</a:t>
            </a:r>
            <a:r>
              <a:rPr sz="1000" spc="5" dirty="0">
                <a:solidFill>
                  <a:srgbClr val="1E7FB8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E7FB8"/>
                </a:solidFill>
                <a:latin typeface="Corbel"/>
                <a:cs typeface="Corbel"/>
              </a:rPr>
              <a:t>T</a:t>
            </a:r>
            <a:r>
              <a:rPr sz="1000" dirty="0">
                <a:solidFill>
                  <a:srgbClr val="1E7FB8"/>
                </a:solidFill>
                <a:latin typeface="Corbel"/>
                <a:cs typeface="Corbel"/>
              </a:rPr>
              <a:t>H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85" dirty="0"/>
              <a:t>EMERGENCIES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80" dirty="0"/>
              <a:t>p</a:t>
            </a:r>
            <a:r>
              <a:rPr spc="-90" dirty="0"/>
              <a:t>r</a:t>
            </a:r>
            <a:r>
              <a:rPr spc="-80" dirty="0"/>
              <a:t>og</a:t>
            </a:r>
            <a:r>
              <a:rPr spc="-90" dirty="0"/>
              <a:t>r</a:t>
            </a:r>
            <a:r>
              <a:rPr spc="-85" dirty="0"/>
              <a:t>a</a:t>
            </a:r>
            <a:r>
              <a:rPr spc="-80" dirty="0"/>
              <a:t>mm</a:t>
            </a:r>
            <a:r>
              <a:rPr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1300</Words>
  <Application>Microsoft Office PowerPoint</Application>
  <PresentationFormat>Widescreen</PresentationFormat>
  <Paragraphs>246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</vt:lpstr>
      <vt:lpstr>Corbel</vt:lpstr>
      <vt:lpstr>Leelawadee</vt:lpstr>
      <vt:lpstr>Tahoma</vt:lpstr>
      <vt:lpstr>Times New Roman</vt:lpstr>
      <vt:lpstr>Office Theme</vt:lpstr>
      <vt:lpstr>PowerPoint Presentation</vt:lpstr>
      <vt:lpstr>Learning objectives</vt:lpstr>
      <vt:lpstr>Importance of oxygen therapy</vt:lpstr>
      <vt:lpstr>Importance of oxygen thearpy</vt:lpstr>
      <vt:lpstr>Oxygen: indications 1/2</vt:lpstr>
      <vt:lpstr>Oxygen: indications 2/2</vt:lpstr>
      <vt:lpstr>If patient is critically ill,  give higher flow rates</vt:lpstr>
      <vt:lpstr>In children &lt; 5 years,  preference is nasal cannula</vt:lpstr>
      <vt:lpstr>Nasopharyngeal catheter</vt:lpstr>
      <vt:lpstr>Oxygen therapy in children</vt:lpstr>
      <vt:lpstr>Monitor oxygen levels</vt:lpstr>
      <vt:lpstr>Oxygen titration to reach target</vt:lpstr>
      <vt:lpstr>Titrate oxygen: use appropriate dose and delivery device</vt:lpstr>
      <vt:lpstr>IPC and oxygen therapy</vt:lpstr>
      <vt:lpstr>Recognize acute hypoxaemic  respiratory failure</vt:lpstr>
      <vt:lpstr>High-flow oxygen system for acute hypoxemic respiratory failure</vt:lpstr>
      <vt:lpstr>High-flow oxygen system</vt:lpstr>
      <vt:lpstr>High-flow oxygen therapy</vt:lpstr>
      <vt:lpstr>Tips: about oxygen use</vt:lpstr>
      <vt:lpstr>Useful website</vt:lpstr>
      <vt:lpstr>Summary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SARI CRITICAL CARE TRAINING</dc:title>
  <dc:creator>Bodob</dc:creator>
  <cp:lastModifiedBy>user8</cp:lastModifiedBy>
  <cp:revision>8</cp:revision>
  <dcterms:created xsi:type="dcterms:W3CDTF">2020-02-06T13:02:30Z</dcterms:created>
  <dcterms:modified xsi:type="dcterms:W3CDTF">2020-02-24T10:39:43Z</dcterms:modified>
</cp:coreProperties>
</file>